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18288000" cy="10287000"/>
  <p:notesSz cx="6858000" cy="9144000"/>
  <p:embeddedFontLst>
    <p:embeddedFont>
      <p:font typeface="Calibri (MS)" charset="1" panose="020F0502020204030204"/>
      <p:regular r:id="rId21"/>
    </p:embeddedFont>
    <p:embeddedFont>
      <p:font typeface="Press Start 2P" charset="1" panose="00000500000000000000"/>
      <p:regular r:id="rId23"/>
    </p:embeddedFont>
    <p:embeddedFont>
      <p:font typeface="Calibri (MS) Italics" charset="1" panose="020F05020202040A0204"/>
      <p:regular r:id="rId24"/>
    </p:embeddedFont>
    <p:embeddedFont>
      <p:font typeface="Calibri (MS) Bold" charset="1" panose="020F0702030404030204"/>
      <p:regular r:id="rId26"/>
    </p:embeddedFont>
    <p:embeddedFont>
      <p:font typeface="Arial Bold" charset="1" panose="020B0802020202020204"/>
      <p:regular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notesMasters/notesMaster1.xml" Type="http://schemas.openxmlformats.org/officeDocument/2006/relationships/notesMaster"/><Relationship Id="rId19" Target="theme/theme2.xml" Type="http://schemas.openxmlformats.org/officeDocument/2006/relationships/theme"/><Relationship Id="rId2" Target="presProps.xml" Type="http://schemas.openxmlformats.org/officeDocument/2006/relationships/presProps"/><Relationship Id="rId20" Target="notesSlides/notesSlide1.xml" Type="http://schemas.openxmlformats.org/officeDocument/2006/relationships/notesSlide"/><Relationship Id="rId21" Target="fonts/font21.fntdata" Type="http://schemas.openxmlformats.org/officeDocument/2006/relationships/font"/><Relationship Id="rId22" Target="notesSlides/notesSlide2.xml" Type="http://schemas.openxmlformats.org/officeDocument/2006/relationships/notesSlide"/><Relationship Id="rId23" Target="fonts/font23.fntdata" Type="http://schemas.openxmlformats.org/officeDocument/2006/relationships/font"/><Relationship Id="rId24" Target="fonts/font24.fntdata" Type="http://schemas.openxmlformats.org/officeDocument/2006/relationships/font"/><Relationship Id="rId25" Target="notesSlides/notesSlide3.xml" Type="http://schemas.openxmlformats.org/officeDocument/2006/relationships/notesSlide"/><Relationship Id="rId26" Target="fonts/font26.fntdata" Type="http://schemas.openxmlformats.org/officeDocument/2006/relationships/font"/><Relationship Id="rId27" Target="notesSlides/notesSlide4.xml" Type="http://schemas.openxmlformats.org/officeDocument/2006/relationships/notesSlide"/><Relationship Id="rId28" Target="notesSlides/notesSlide5.xml" Type="http://schemas.openxmlformats.org/officeDocument/2006/relationships/notesSlide"/><Relationship Id="rId29" Target="notesSlides/notesSlide6.xml" Type="http://schemas.openxmlformats.org/officeDocument/2006/relationships/notesSlide"/><Relationship Id="rId3" Target="viewProps.xml" Type="http://schemas.openxmlformats.org/officeDocument/2006/relationships/viewProps"/><Relationship Id="rId30" Target="fonts/font30.fntdata" Type="http://schemas.openxmlformats.org/officeDocument/2006/relationships/font"/><Relationship Id="rId31" Target="notesSlides/notesSlide7.xml" Type="http://schemas.openxmlformats.org/officeDocument/2006/relationships/notesSlide"/><Relationship Id="rId32" Target="notesSlides/notesSlide8.xml" Type="http://schemas.openxmlformats.org/officeDocument/2006/relationships/notesSlide"/><Relationship Id="rId33" Target="notesSlides/notesSlide9.xml" Type="http://schemas.openxmlformats.org/officeDocument/2006/relationships/notesSlide"/><Relationship Id="rId34" Target="notesSlides/notesSlide10.xml" Type="http://schemas.openxmlformats.org/officeDocument/2006/relationships/notesSlide"/><Relationship Id="rId35" Target="notesSlides/notesSlide11.xml" Type="http://schemas.openxmlformats.org/officeDocument/2006/relationships/notesSlide"/><Relationship Id="rId36" Target="notesSlides/notesSlide12.xml" Type="http://schemas.openxmlformats.org/officeDocument/2006/relationships/notesSlide"/><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3.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1.png" Type="http://schemas.openxmlformats.org/officeDocument/2006/relationships/image"/><Relationship Id="rId11" Target="../media/image2.png" Type="http://schemas.openxmlformats.org/officeDocument/2006/relationships/image"/><Relationship Id="rId12" Target="../media/image22.png" Type="http://schemas.openxmlformats.org/officeDocument/2006/relationships/image"/><Relationship Id="rId2" Target="../notesSlides/notesSlide11.xml" Type="http://schemas.openxmlformats.org/officeDocument/2006/relationships/notesSlide"/><Relationship Id="rId3" Target="../media/image14.png" Type="http://schemas.openxmlformats.org/officeDocument/2006/relationships/image"/><Relationship Id="rId4" Target="../media/image15.png" Type="http://schemas.openxmlformats.org/officeDocument/2006/relationships/image"/><Relationship Id="rId5" Target="../media/image16.png" Type="http://schemas.openxmlformats.org/officeDocument/2006/relationships/image"/><Relationship Id="rId6" Target="../media/image17.png" Type="http://schemas.openxmlformats.org/officeDocument/2006/relationships/image"/><Relationship Id="rId7" Target="../media/image18.png" Type="http://schemas.openxmlformats.org/officeDocument/2006/relationships/image"/><Relationship Id="rId8" Target="../media/image19.png" Type="http://schemas.openxmlformats.org/officeDocument/2006/relationships/image"/><Relationship Id="rId9" Target="../media/image20.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png" Type="http://schemas.openxmlformats.org/officeDocument/2006/relationships/image"/><Relationship Id="rId11" Target="../media/image21.png" Type="http://schemas.openxmlformats.org/officeDocument/2006/relationships/image"/><Relationship Id="rId12" Target="../media/image24.png" Type="http://schemas.openxmlformats.org/officeDocument/2006/relationships/image"/><Relationship Id="rId2" Target="../notesSlides/notesSlide12.xml" Type="http://schemas.openxmlformats.org/officeDocument/2006/relationships/notesSlide"/><Relationship Id="rId3" Target="../media/image23.png" Type="http://schemas.openxmlformats.org/officeDocument/2006/relationships/image"/><Relationship Id="rId4" Target="../media/image14.png" Type="http://schemas.openxmlformats.org/officeDocument/2006/relationships/image"/><Relationship Id="rId5" Target="../media/image15.png" Type="http://schemas.openxmlformats.org/officeDocument/2006/relationships/image"/><Relationship Id="rId6" Target="../media/image16.png" Type="http://schemas.openxmlformats.org/officeDocument/2006/relationships/image"/><Relationship Id="rId7" Target="../media/image17.png" Type="http://schemas.openxmlformats.org/officeDocument/2006/relationships/image"/><Relationship Id="rId8" Target="../media/image18.png" Type="http://schemas.openxmlformats.org/officeDocument/2006/relationships/image"/><Relationship Id="rId9" Target="../media/image19.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9.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0.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1.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0" t="0" r="-964"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Provocări și considerații</a:t>
              </a:r>
            </a:p>
          </p:txBody>
        </p:sp>
      </p:grpSp>
      <p:sp>
        <p:nvSpPr>
          <p:cNvPr name="TextBox 7" id="7"/>
          <p:cNvSpPr txBox="true"/>
          <p:nvPr/>
        </p:nvSpPr>
        <p:spPr>
          <a:xfrm rot="0">
            <a:off x="192663" y="2472476"/>
            <a:ext cx="8774950" cy="6577203"/>
          </a:xfrm>
          <a:prstGeom prst="rect">
            <a:avLst/>
          </a:prstGeom>
        </p:spPr>
        <p:txBody>
          <a:bodyPr anchor="t" rtlCol="false" tIns="0" lIns="0" bIns="0" rIns="0">
            <a:spAutoFit/>
          </a:bodyPr>
          <a:lstStyle/>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Impactul asupra mediului: </a:t>
            </a:r>
            <a:r>
              <a:rPr lang="en-US" sz="2700">
                <a:solidFill>
                  <a:srgbClr val="616161"/>
                </a:solidFill>
                <a:latin typeface="Calibri (MS)"/>
                <a:ea typeface="Calibri (MS)"/>
                <a:cs typeface="Calibri (MS)"/>
                <a:sym typeface="Calibri (MS)"/>
              </a:rPr>
              <a:t>Turismul poate duce la degradarea mediului dacă nu este gestionat corespunzător. Practicile turistice durabile sunt esențiale pentru a minimiza impactul negativ asupra resurselor naturale.</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Impact cultural: </a:t>
            </a:r>
            <a:r>
              <a:rPr lang="en-US" sz="2700">
                <a:solidFill>
                  <a:srgbClr val="616161"/>
                </a:solidFill>
                <a:latin typeface="Calibri (MS)"/>
                <a:ea typeface="Calibri (MS)"/>
                <a:cs typeface="Calibri (MS)"/>
                <a:sym typeface="Calibri (MS)"/>
              </a:rPr>
              <a:t>Un aflux de turiști poate uneori perturba culturile și tradițiile locale. Este important să ne asigurăm că turismul respectă și conservă patrimoniul local.</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Reducerea pierderilor economice: </a:t>
            </a:r>
            <a:r>
              <a:rPr lang="en-US" sz="2700">
                <a:solidFill>
                  <a:srgbClr val="616161"/>
                </a:solidFill>
                <a:latin typeface="Calibri (MS)"/>
                <a:ea typeface="Calibri (MS)"/>
                <a:cs typeface="Calibri (MS)"/>
                <a:sym typeface="Calibri (MS)"/>
              </a:rPr>
              <a:t>O parte semnificativă a veniturilor din turism poate părăsi economia locală dacă bunurile și serviciile sunt importate. Sprijinirea afacerilor și produselor locale poate contribui la reducerea pierderilor economice.</a:t>
            </a:r>
          </a:p>
        </p:txBody>
      </p:sp>
      <p:grpSp>
        <p:nvGrpSpPr>
          <p:cNvPr name="Group 8" id="8"/>
          <p:cNvGrpSpPr>
            <a:grpSpLocks noChangeAspect="true"/>
          </p:cNvGrpSpPr>
          <p:nvPr/>
        </p:nvGrpSpPr>
        <p:grpSpPr>
          <a:xfrm rot="0">
            <a:off x="8789025" y="3136148"/>
            <a:ext cx="9274688" cy="6177990"/>
            <a:chOff x="0" y="0"/>
            <a:chExt cx="12366250" cy="8237320"/>
          </a:xfrm>
        </p:grpSpPr>
        <p:sp>
          <p:nvSpPr>
            <p:cNvPr name="Freeform 9" id="9"/>
            <p:cNvSpPr/>
            <p:nvPr/>
          </p:nvSpPr>
          <p:spPr>
            <a:xfrm flipH="false" flipV="false" rot="0">
              <a:off x="0" y="0"/>
              <a:ext cx="12366244" cy="8237347"/>
            </a:xfrm>
            <a:custGeom>
              <a:avLst/>
              <a:gdLst/>
              <a:ahLst/>
              <a:cxnLst/>
              <a:rect r="r" b="b" t="t" l="l"/>
              <a:pathLst>
                <a:path h="8237347" w="12366244">
                  <a:moveTo>
                    <a:pt x="0" y="0"/>
                  </a:moveTo>
                  <a:lnTo>
                    <a:pt x="12366244" y="0"/>
                  </a:lnTo>
                  <a:lnTo>
                    <a:pt x="12366244" y="8237347"/>
                  </a:lnTo>
                  <a:lnTo>
                    <a:pt x="0" y="8237347"/>
                  </a:lnTo>
                  <a:lnTo>
                    <a:pt x="0" y="0"/>
                  </a:lnTo>
                  <a:close/>
                </a:path>
              </a:pathLst>
            </a:custGeom>
            <a:blipFill>
              <a:blip r:embed="rId3"/>
              <a:stretch>
                <a:fillRect l="0" t="-41" r="0" b="-41"/>
              </a:stretch>
            </a:blipFill>
          </p:spPr>
        </p:sp>
      </p:grpSp>
      <p:sp>
        <p:nvSpPr>
          <p:cNvPr name="TextBox 10" id="10"/>
          <p:cNvSpPr txBox="true"/>
          <p:nvPr/>
        </p:nvSpPr>
        <p:spPr>
          <a:xfrm rot="0">
            <a:off x="490612" y="1567595"/>
            <a:ext cx="16937850" cy="976503"/>
          </a:xfrm>
          <a:prstGeom prst="rect">
            <a:avLst/>
          </a:prstGeom>
        </p:spPr>
        <p:txBody>
          <a:bodyPr anchor="t" rtlCol="false" tIns="0" lIns="0" bIns="0" rIns="0">
            <a:spAutoFit/>
          </a:bodyPr>
          <a:lstStyle/>
          <a:p>
            <a:pPr algn="l" marL="0" indent="0" lvl="0">
              <a:lnSpc>
                <a:spcPts val="3726"/>
              </a:lnSpc>
            </a:pPr>
            <a:r>
              <a:rPr lang="en-US" b="true" sz="2700">
                <a:solidFill>
                  <a:srgbClr val="616161"/>
                </a:solidFill>
                <a:latin typeface="Calibri (MS) Bold"/>
                <a:ea typeface="Calibri (MS) Bold"/>
                <a:cs typeface="Calibri (MS) Bold"/>
                <a:sym typeface="Calibri (MS) Bold"/>
              </a:rPr>
              <a:t>Deși turismul oferă beneficii economice semnificative, acesta prezintă și provocări care trebuie gestionate pentru a asigura o dezvoltare durabilă:</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36" t="-193359" r="-302809"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8966" t="-1077015" r="-1063295" b="-656233"/>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8932" t="-1075600" r="-1063277" b="-655239"/>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177" t="-1075677" r="-1063403" b="-655293"/>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8954" t="-1078496" r="-1063288" b="-657273"/>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0" t="0" r="-964" b="0"/>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36" t="-193359" r="-302809"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8966" t="-1077015" r="-1063295" b="-656233"/>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8932" t="-1075600" r="-1063277" b="-655239"/>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177" t="-1075677" r="-1063403" b="-655293"/>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8954" t="-1078496" r="-1063288" b="-657273"/>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0" t="0" r="-964"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0372050" cy="2001150"/>
            <a:chOff x="0" y="0"/>
            <a:chExt cx="13829400" cy="2668200"/>
          </a:xfrm>
        </p:grpSpPr>
        <p:sp>
          <p:nvSpPr>
            <p:cNvPr name="Freeform 18" id="18"/>
            <p:cNvSpPr/>
            <p:nvPr/>
          </p:nvSpPr>
          <p:spPr>
            <a:xfrm flipH="false" flipV="false" rot="0">
              <a:off x="0" y="0"/>
              <a:ext cx="13829401" cy="2668200"/>
            </a:xfrm>
            <a:custGeom>
              <a:avLst/>
              <a:gdLst/>
              <a:ahLst/>
              <a:cxnLst/>
              <a:rect r="r" b="b" t="t" l="l"/>
              <a:pathLst>
                <a:path h="2668200" w="13829401">
                  <a:moveTo>
                    <a:pt x="0" y="0"/>
                  </a:moveTo>
                  <a:lnTo>
                    <a:pt x="13829401" y="0"/>
                  </a:lnTo>
                  <a:lnTo>
                    <a:pt x="13829401" y="2668200"/>
                  </a:lnTo>
                  <a:lnTo>
                    <a:pt x="0" y="2668200"/>
                  </a:lnTo>
                  <a:close/>
                </a:path>
              </a:pathLst>
            </a:custGeom>
            <a:solidFill>
              <a:srgbClr val="000000">
                <a:alpha val="0"/>
              </a:srgbClr>
            </a:solidFill>
          </p:spPr>
        </p:sp>
        <p:sp>
          <p:nvSpPr>
            <p:cNvPr name="TextBox 19" id="19"/>
            <p:cNvSpPr txBox="true"/>
            <p:nvPr/>
          </p:nvSpPr>
          <p:spPr>
            <a:xfrm>
              <a:off x="0" y="-38100"/>
              <a:ext cx="13829400"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Turism durabil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1.2 Sustenabilitatea economică în turism</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7" y="5477737"/>
            <a:ext cx="13231800" cy="1939050"/>
            <a:chOff x="0" y="0"/>
            <a:chExt cx="17642400" cy="2585400"/>
          </a:xfrm>
        </p:grpSpPr>
        <p:sp>
          <p:nvSpPr>
            <p:cNvPr name="Freeform 23" id="23"/>
            <p:cNvSpPr/>
            <p:nvPr/>
          </p:nvSpPr>
          <p:spPr>
            <a:xfrm flipH="false" flipV="false" rot="0">
              <a:off x="0" y="0"/>
              <a:ext cx="17642401" cy="2585400"/>
            </a:xfrm>
            <a:custGeom>
              <a:avLst/>
              <a:gdLst/>
              <a:ahLst/>
              <a:cxnLst/>
              <a:rect r="r" b="b" t="t" l="l"/>
              <a:pathLst>
                <a:path h="2585400" w="17642401">
                  <a:moveTo>
                    <a:pt x="0" y="0"/>
                  </a:moveTo>
                  <a:lnTo>
                    <a:pt x="17642401" y="0"/>
                  </a:lnTo>
                  <a:lnTo>
                    <a:pt x="17642401" y="2585400"/>
                  </a:lnTo>
                  <a:lnTo>
                    <a:pt x="0" y="2585400"/>
                  </a:lnTo>
                  <a:close/>
                </a:path>
              </a:pathLst>
            </a:custGeom>
            <a:solidFill>
              <a:srgbClr val="000000">
                <a:alpha val="0"/>
              </a:srgbClr>
            </a:solidFill>
          </p:spPr>
        </p:sp>
        <p:sp>
          <p:nvSpPr>
            <p:cNvPr name="TextBox 24" id="24"/>
            <p:cNvSpPr txBox="true"/>
            <p:nvPr/>
          </p:nvSpPr>
          <p:spPr>
            <a:xfrm>
              <a:off x="0" y="-19050"/>
              <a:ext cx="17642400" cy="2604450"/>
            </a:xfrm>
            <a:prstGeom prst="rect">
              <a:avLst/>
            </a:prstGeom>
          </p:spPr>
          <p:txBody>
            <a:bodyPr anchor="ctr" rtlCol="false" tIns="0" lIns="0" bIns="0" rIns="0"/>
            <a:lstStyle/>
            <a:p>
              <a:pPr algn="l" marL="0" indent="0" lvl="0">
                <a:lnSpc>
                  <a:spcPts val="3078"/>
                </a:lnSpc>
              </a:pPr>
              <a:r>
                <a:rPr lang="en-US" sz="2850" i="true">
                  <a:solidFill>
                    <a:srgbClr val="DBC2D4"/>
                  </a:solidFill>
                  <a:latin typeface="Calibri (MS) Italics"/>
                  <a:ea typeface="Calibri (MS) Italics"/>
                  <a:cs typeface="Calibri (MS) Italics"/>
                  <a:sym typeface="Calibri (MS) Italics"/>
                </a:rPr>
                <a:t>1. Înțelegerea beneficiilor economice ale turismului durabil pentru comunitățile locale.</a:t>
              </a:r>
            </a:p>
            <a:p>
              <a:pPr algn="l" marL="0" indent="0" lvl="0">
                <a:lnSpc>
                  <a:spcPts val="3078"/>
                </a:lnSpc>
              </a:pPr>
              <a:r>
                <a:rPr lang="en-US" sz="2850" i="true">
                  <a:solidFill>
                    <a:srgbClr val="DBC2D4"/>
                  </a:solidFill>
                  <a:latin typeface="Calibri (MS) Italics"/>
                  <a:ea typeface="Calibri (MS) Italics"/>
                  <a:cs typeface="Calibri (MS) Italics"/>
                  <a:sym typeface="Calibri (MS) Italics"/>
                </a:rPr>
                <a:t>2. Analizarea modelelor de afaceri sustenabile, în special în turism.</a:t>
              </a:r>
            </a:p>
            <a:p>
              <a:pPr algn="l" marL="0" indent="0" lvl="0">
                <a:lnSpc>
                  <a:spcPts val="3078"/>
                </a:lnSpc>
              </a:pPr>
              <a:r>
                <a:rPr lang="en-US" sz="2850" i="true">
                  <a:solidFill>
                    <a:srgbClr val="DBC2D4"/>
                  </a:solidFill>
                  <a:latin typeface="Calibri (MS) Italics"/>
                  <a:ea typeface="Calibri (MS) Italics"/>
                  <a:cs typeface="Calibri (MS) Italics"/>
                  <a:sym typeface="Calibri (MS) Italics"/>
                </a:rPr>
                <a:t>3. Evaluați rolul turismului în promovarea dezvoltării economice.</a:t>
              </a:r>
            </a:p>
          </p:txBody>
        </p:sp>
      </p:grpSp>
    </p:spTree>
  </p:cSld>
  <p:clrMapOvr>
    <a:masterClrMapping/>
  </p:clrMapOvr>
</p:sld>
</file>

<file path=ppt/slides/slide4.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5" y="122463"/>
            <a:ext cx="17916526" cy="1073818"/>
            <a:chOff x="0" y="0"/>
            <a:chExt cx="23888702" cy="1431758"/>
          </a:xfrm>
        </p:grpSpPr>
        <p:sp>
          <p:nvSpPr>
            <p:cNvPr name="Freeform 5" id="5"/>
            <p:cNvSpPr/>
            <p:nvPr/>
          </p:nvSpPr>
          <p:spPr>
            <a:xfrm flipH="false" flipV="false" rot="0">
              <a:off x="0" y="0"/>
              <a:ext cx="23888702" cy="1431758"/>
            </a:xfrm>
            <a:custGeom>
              <a:avLst/>
              <a:gdLst/>
              <a:ahLst/>
              <a:cxnLst/>
              <a:rect r="r" b="b" t="t" l="l"/>
              <a:pathLst>
                <a:path h="1431758" w="23888702">
                  <a:moveTo>
                    <a:pt x="0" y="0"/>
                  </a:moveTo>
                  <a:lnTo>
                    <a:pt x="23888702" y="0"/>
                  </a:lnTo>
                  <a:lnTo>
                    <a:pt x="23888702" y="1431758"/>
                  </a:lnTo>
                  <a:lnTo>
                    <a:pt x="0" y="1431758"/>
                  </a:lnTo>
                  <a:close/>
                </a:path>
              </a:pathLst>
            </a:custGeom>
            <a:solidFill>
              <a:srgbClr val="000000">
                <a:alpha val="0"/>
              </a:srgbClr>
            </a:solidFill>
          </p:spPr>
        </p:sp>
        <p:sp>
          <p:nvSpPr>
            <p:cNvPr name="TextBox 6" id="6"/>
            <p:cNvSpPr txBox="true"/>
            <p:nvPr/>
          </p:nvSpPr>
          <p:spPr>
            <a:xfrm>
              <a:off x="0" y="-47625"/>
              <a:ext cx="23888702" cy="1479383"/>
            </a:xfrm>
            <a:prstGeom prst="rect">
              <a:avLst/>
            </a:prstGeom>
          </p:spPr>
          <p:txBody>
            <a:bodyPr anchor="ctr" rtlCol="false" tIns="0" lIns="0" bIns="0" rIns="0"/>
            <a:lstStyle/>
            <a:p>
              <a:pPr algn="l" marL="0" indent="0" lvl="0">
                <a:lnSpc>
                  <a:spcPts val="5298"/>
                </a:lnSpc>
              </a:pPr>
              <a:r>
                <a:rPr lang="en-US" sz="4905">
                  <a:solidFill>
                    <a:srgbClr val="F2F2F2"/>
                  </a:solidFill>
                  <a:latin typeface="Calibri (MS)"/>
                  <a:ea typeface="Calibri (MS)"/>
                  <a:cs typeface="Calibri (MS)"/>
                  <a:sym typeface="Calibri (MS)"/>
                </a:rPr>
                <a:t>Beneficiile economice ale turismului durabil pentru comunitățile locale</a:t>
              </a:r>
            </a:p>
          </p:txBody>
        </p:sp>
      </p:grpSp>
      <p:sp>
        <p:nvSpPr>
          <p:cNvPr name="TextBox 7" id="7"/>
          <p:cNvSpPr txBox="true"/>
          <p:nvPr/>
        </p:nvSpPr>
        <p:spPr>
          <a:xfrm rot="0">
            <a:off x="192656" y="1327495"/>
            <a:ext cx="8372245" cy="5498973"/>
          </a:xfrm>
          <a:prstGeom prst="rect">
            <a:avLst/>
          </a:prstGeom>
        </p:spPr>
        <p:txBody>
          <a:bodyPr anchor="t" rtlCol="false" tIns="0" lIns="0" bIns="0" rIns="0">
            <a:spAutoFit/>
          </a:bodyPr>
          <a:lstStyle/>
          <a:p>
            <a:pPr algn="l" marL="0" indent="0" lvl="0">
              <a:lnSpc>
                <a:spcPts val="2916"/>
              </a:lnSpc>
            </a:pPr>
            <a:r>
              <a:rPr lang="en-US" b="true" sz="2700">
                <a:solidFill>
                  <a:srgbClr val="616161"/>
                </a:solidFill>
                <a:latin typeface="Calibri (MS) Bold"/>
                <a:ea typeface="Calibri (MS) Bold"/>
                <a:cs typeface="Calibri (MS) Bold"/>
                <a:sym typeface="Calibri (MS) Bold"/>
              </a:rPr>
              <a:t>TURISMUL CA O AMENINȚARE</a:t>
            </a:r>
          </a:p>
          <a:p>
            <a:pPr algn="l" marL="0" indent="0" lvl="0">
              <a:lnSpc>
                <a:spcPts val="2916"/>
              </a:lnSpc>
            </a:pPr>
            <a:r>
              <a:rPr lang="en-US" sz="2700" i="true">
                <a:solidFill>
                  <a:srgbClr val="616161"/>
                </a:solidFill>
                <a:latin typeface="Calibri (MS) Italics"/>
                <a:ea typeface="Calibri (MS) Italics"/>
                <a:cs typeface="Calibri (MS) Italics"/>
                <a:sym typeface="Calibri (MS) Italics"/>
              </a:rPr>
              <a:t>model economic liniar și gândire pe termen scurt</a:t>
            </a:r>
          </a:p>
          <a:p>
            <a:pPr algn="l" marL="0" indent="0" lvl="0">
              <a:lnSpc>
                <a:spcPts val="2916"/>
              </a:lnSpc>
            </a:pPr>
            <a:r>
              <a:rPr lang="en-US" b="true" sz="2700">
                <a:solidFill>
                  <a:srgbClr val="616161"/>
                </a:solidFill>
                <a:latin typeface="Calibri (MS) Bold"/>
                <a:ea typeface="Calibri (MS) Bold"/>
                <a:cs typeface="Calibri (MS) Bold"/>
                <a:sym typeface="Calibri (MS) Bold"/>
              </a:rPr>
              <a:t>50%</a:t>
            </a:r>
            <a:r>
              <a:rPr lang="en-US" sz="2700">
                <a:solidFill>
                  <a:srgbClr val="616161"/>
                </a:solidFill>
                <a:latin typeface="Calibri (MS)"/>
                <a:ea typeface="Calibri (MS)"/>
                <a:cs typeface="Calibri (MS)"/>
                <a:sym typeface="Calibri (MS)"/>
              </a:rPr>
              <a:t> din țărmurile mediteraneene sunt </a:t>
            </a:r>
            <a:r>
              <a:rPr lang="en-US" b="true" sz="2700">
                <a:solidFill>
                  <a:srgbClr val="616161"/>
                </a:solidFill>
                <a:latin typeface="Calibri (MS) Bold"/>
                <a:ea typeface="Calibri (MS) Bold"/>
                <a:cs typeface="Calibri (MS) Bold"/>
                <a:sym typeface="Calibri (MS) Bold"/>
              </a:rPr>
              <a:t>urbanizate </a:t>
            </a:r>
            <a:r>
              <a:rPr lang="en-US" sz="2700">
                <a:solidFill>
                  <a:srgbClr val="616161"/>
                </a:solidFill>
                <a:latin typeface="Calibri (MS)"/>
                <a:ea typeface="Calibri (MS)"/>
                <a:cs typeface="Calibri (MS)"/>
                <a:sym typeface="Calibri (MS)"/>
              </a:rPr>
              <a:t>– infrastructura turistică de soare, mare și nisip fiind unul dintre principalii factori.</a:t>
            </a:r>
          </a:p>
          <a:p>
            <a:pPr algn="l" marL="0" indent="0" lvl="0">
              <a:lnSpc>
                <a:spcPts val="2916"/>
              </a:lnSpc>
            </a:pPr>
            <a:r>
              <a:rPr lang="en-US" sz="2700">
                <a:solidFill>
                  <a:srgbClr val="616161"/>
                </a:solidFill>
                <a:latin typeface="Calibri (MS)"/>
                <a:ea typeface="Calibri (MS)"/>
                <a:cs typeface="Calibri (MS)"/>
                <a:sym typeface="Calibri (MS)"/>
              </a:rPr>
              <a:t>Pune o presiune puternică asupra resurselor naturale și locale, inclusiv asupra </a:t>
            </a:r>
            <a:r>
              <a:rPr lang="en-US" b="true" sz="2700">
                <a:solidFill>
                  <a:srgbClr val="616161"/>
                </a:solidFill>
                <a:latin typeface="Calibri (MS) Bold"/>
                <a:ea typeface="Calibri (MS) Bold"/>
                <a:cs typeface="Calibri (MS) Bold"/>
                <a:sym typeface="Calibri (MS) Bold"/>
              </a:rPr>
              <a:t>apei dulci, energiei și a aprovizionării cu alimente.</a:t>
            </a:r>
            <a:r>
              <a:rPr lang="en-US" sz="2700">
                <a:solidFill>
                  <a:srgbClr val="616161"/>
                </a:solidFill>
                <a:latin typeface="Calibri (MS)"/>
                <a:ea typeface="Calibri (MS)"/>
                <a:cs typeface="Calibri (MS)"/>
                <a:sym typeface="Calibri (MS)"/>
              </a:rPr>
              <a:t> Turiștii consumă între </a:t>
            </a:r>
            <a:r>
              <a:rPr lang="en-US" b="true" sz="2700">
                <a:solidFill>
                  <a:srgbClr val="616161"/>
                </a:solidFill>
                <a:latin typeface="Calibri (MS) Bold"/>
                <a:ea typeface="Calibri (MS) Bold"/>
                <a:cs typeface="Calibri (MS) Bold"/>
                <a:sym typeface="Calibri (MS) Bold"/>
              </a:rPr>
              <a:t>300 și 850 de litri de apă pe zi</a:t>
            </a:r>
            <a:r>
              <a:rPr lang="en-US" sz="2700">
                <a:solidFill>
                  <a:srgbClr val="616161"/>
                </a:solidFill>
                <a:latin typeface="Calibri (MS)"/>
                <a:ea typeface="Calibri (MS)"/>
                <a:cs typeface="Calibri (MS)"/>
                <a:sym typeface="Calibri (MS)"/>
              </a:rPr>
              <a:t>, mult mai mult decât locuitorii.</a:t>
            </a:r>
          </a:p>
          <a:p>
            <a:pPr algn="l" marL="0" indent="0" lvl="0">
              <a:lnSpc>
                <a:spcPts val="2916"/>
              </a:lnSpc>
            </a:pPr>
            <a:r>
              <a:rPr lang="en-US" sz="2700">
                <a:solidFill>
                  <a:srgbClr val="616161"/>
                </a:solidFill>
                <a:latin typeface="Calibri (MS)"/>
                <a:ea typeface="Calibri (MS)"/>
                <a:cs typeface="Calibri (MS)"/>
                <a:sym typeface="Calibri (MS)"/>
              </a:rPr>
              <a:t>Duce la degradarea ecosistemelor marine și costiere, în special din cauza supraconstrucției, pescuitului excesiv și a activităților recreative nesustenabile. </a:t>
            </a:r>
          </a:p>
          <a:p>
            <a:pPr algn="l" marL="0" indent="0" lvl="0">
              <a:lnSpc>
                <a:spcPts val="2916"/>
              </a:lnSpc>
            </a:pPr>
            <a:r>
              <a:rPr lang="en-US" sz="2700">
                <a:solidFill>
                  <a:srgbClr val="616161"/>
                </a:solidFill>
                <a:latin typeface="Calibri (MS)"/>
                <a:ea typeface="Calibri (MS)"/>
                <a:cs typeface="Calibri (MS)"/>
                <a:sym typeface="Calibri (MS)"/>
              </a:rPr>
              <a:t>Poate cauza </a:t>
            </a:r>
            <a:r>
              <a:rPr lang="en-US" b="true" sz="2700">
                <a:solidFill>
                  <a:srgbClr val="616161"/>
                </a:solidFill>
                <a:latin typeface="Calibri (MS) Bold"/>
                <a:ea typeface="Calibri (MS) Bold"/>
                <a:cs typeface="Calibri (MS) Bold"/>
                <a:sym typeface="Calibri (MS) Bold"/>
              </a:rPr>
              <a:t>stres social semnificativ pentru localnici</a:t>
            </a:r>
            <a:r>
              <a:rPr lang="en-US" sz="2700">
                <a:solidFill>
                  <a:srgbClr val="616161"/>
                </a:solidFill>
                <a:latin typeface="Calibri (MS)"/>
                <a:ea typeface="Calibri (MS)"/>
                <a:cs typeface="Calibri (MS)"/>
                <a:sym typeface="Calibri (MS)"/>
              </a:rPr>
              <a:t>, inclusiv supraaglomerare, creșterea costului vieții și perturbări ale faunei și culturii locale.</a:t>
            </a:r>
          </a:p>
        </p:txBody>
      </p:sp>
      <p:sp>
        <p:nvSpPr>
          <p:cNvPr name="TextBox 8" id="8"/>
          <p:cNvSpPr txBox="true"/>
          <p:nvPr/>
        </p:nvSpPr>
        <p:spPr>
          <a:xfrm rot="0">
            <a:off x="9723100" y="2044709"/>
            <a:ext cx="8241616" cy="5498973"/>
          </a:xfrm>
          <a:prstGeom prst="rect">
            <a:avLst/>
          </a:prstGeom>
        </p:spPr>
        <p:txBody>
          <a:bodyPr anchor="t" rtlCol="false" tIns="0" lIns="0" bIns="0" rIns="0">
            <a:spAutoFit/>
          </a:bodyPr>
          <a:lstStyle/>
          <a:p>
            <a:pPr algn="l" marL="0" indent="0" lvl="0">
              <a:lnSpc>
                <a:spcPts val="2916"/>
              </a:lnSpc>
            </a:pPr>
            <a:r>
              <a:rPr lang="en-US" b="true" sz="2700">
                <a:solidFill>
                  <a:srgbClr val="616161"/>
                </a:solidFill>
                <a:latin typeface="Calibri (MS) Bold"/>
                <a:ea typeface="Calibri (MS) Bold"/>
                <a:cs typeface="Calibri (MS) Bold"/>
                <a:sym typeface="Calibri (MS) Bold"/>
              </a:rPr>
              <a:t>TURISM SUSTENABIL</a:t>
            </a:r>
          </a:p>
          <a:p>
            <a:pPr algn="l" marL="0" indent="0" lvl="0">
              <a:lnSpc>
                <a:spcPts val="2916"/>
              </a:lnSpc>
            </a:pPr>
            <a:r>
              <a:rPr lang="en-US" sz="2700" i="true">
                <a:solidFill>
                  <a:srgbClr val="616161"/>
                </a:solidFill>
                <a:latin typeface="Calibri (MS) Italics"/>
                <a:ea typeface="Calibri (MS) Italics"/>
                <a:cs typeface="Calibri (MS) Italics"/>
                <a:sym typeface="Calibri (MS) Italics"/>
              </a:rPr>
              <a:t>ca o oportunitate</a:t>
            </a:r>
          </a:p>
          <a:p>
            <a:pPr algn="l" marL="0" indent="0" lvl="0">
              <a:lnSpc>
                <a:spcPts val="2916"/>
              </a:lnSpc>
            </a:pPr>
            <a:r>
              <a:rPr lang="en-US" sz="2700">
                <a:solidFill>
                  <a:srgbClr val="616161"/>
                </a:solidFill>
                <a:latin typeface="Calibri (MS)"/>
                <a:ea typeface="Calibri (MS)"/>
                <a:cs typeface="Calibri (MS)"/>
                <a:sym typeface="Calibri (MS)"/>
              </a:rPr>
              <a:t>Turismul reprezintă </a:t>
            </a:r>
            <a:r>
              <a:rPr lang="en-US" b="true" sz="2700">
                <a:solidFill>
                  <a:srgbClr val="616161"/>
                </a:solidFill>
                <a:latin typeface="Calibri (MS) Bold"/>
                <a:ea typeface="Calibri (MS) Bold"/>
                <a:cs typeface="Calibri (MS) Bold"/>
                <a:sym typeface="Calibri (MS) Bold"/>
              </a:rPr>
              <a:t>92% din valoarea economică a activităților legate de mare în Marea Mediterană</a:t>
            </a:r>
            <a:r>
              <a:rPr lang="en-US" sz="2700">
                <a:solidFill>
                  <a:srgbClr val="616161"/>
                </a:solidFill>
                <a:latin typeface="Calibri (MS)"/>
                <a:ea typeface="Calibri (MS)"/>
                <a:cs typeface="Calibri (MS)"/>
                <a:sym typeface="Calibri (MS)"/>
              </a:rPr>
              <a:t>.</a:t>
            </a:r>
          </a:p>
          <a:p>
            <a:pPr algn="l" marL="0" indent="0" lvl="0">
              <a:lnSpc>
                <a:spcPts val="2916"/>
              </a:lnSpc>
            </a:pPr>
            <a:r>
              <a:rPr lang="en-US" sz="2700">
                <a:solidFill>
                  <a:srgbClr val="616161"/>
                </a:solidFill>
                <a:latin typeface="Calibri (MS)"/>
                <a:ea typeface="Calibri (MS)"/>
                <a:cs typeface="Calibri (MS)"/>
                <a:sym typeface="Calibri (MS)"/>
              </a:rPr>
              <a:t>Beneficiile derivate din serviciile ecosistemice provenite din turism și valoarea derivată din natură sunt estimate la </a:t>
            </a:r>
            <a:r>
              <a:rPr lang="en-US" b="true" sz="2700">
                <a:solidFill>
                  <a:srgbClr val="616161"/>
                </a:solidFill>
                <a:latin typeface="Calibri (MS) Bold"/>
                <a:ea typeface="Calibri (MS) Bold"/>
                <a:cs typeface="Calibri (MS) Bold"/>
                <a:sym typeface="Calibri (MS) Bold"/>
              </a:rPr>
              <a:t>17 miliarde EUR pe an</a:t>
            </a:r>
            <a:r>
              <a:rPr lang="en-US" sz="2700">
                <a:solidFill>
                  <a:srgbClr val="616161"/>
                </a:solidFill>
                <a:latin typeface="Calibri (MS)"/>
                <a:ea typeface="Calibri (MS)"/>
                <a:cs typeface="Calibri (MS)"/>
                <a:sym typeface="Calibri (MS)"/>
              </a:rPr>
              <a:t>. </a:t>
            </a:r>
          </a:p>
          <a:p>
            <a:pPr algn="l" marL="0" indent="0" lvl="0">
              <a:lnSpc>
                <a:spcPts val="2916"/>
              </a:lnSpc>
            </a:pPr>
            <a:r>
              <a:rPr lang="en-US" sz="2700">
                <a:solidFill>
                  <a:srgbClr val="616161"/>
                </a:solidFill>
                <a:latin typeface="Calibri (MS)"/>
                <a:ea typeface="Calibri (MS)"/>
                <a:cs typeface="Calibri (MS)"/>
                <a:sym typeface="Calibri (MS)"/>
              </a:rPr>
              <a:t>Atunci când este gestionat responsabil, turismul poate stimula conservarea, poate sprijini mijloacele de trai locale și poate finanța infrastructura care aduce beneficii atât vizitatorilor, cât și locuitorilor. </a:t>
            </a:r>
          </a:p>
          <a:p>
            <a:pPr algn="l" marL="0" indent="0" lvl="0">
              <a:lnSpc>
                <a:spcPts val="2916"/>
              </a:lnSpc>
            </a:pPr>
            <a:r>
              <a:rPr lang="en-US" sz="2700">
                <a:solidFill>
                  <a:srgbClr val="616161"/>
                </a:solidFill>
                <a:latin typeface="Calibri (MS)"/>
                <a:ea typeface="Calibri (MS)"/>
                <a:cs typeface="Calibri (MS)"/>
                <a:sym typeface="Calibri (MS)"/>
              </a:rPr>
              <a:t>Turismul are potențialul de a fi un </a:t>
            </a:r>
            <a:r>
              <a:rPr lang="en-US" b="true" sz="2700">
                <a:solidFill>
                  <a:srgbClr val="616161"/>
                </a:solidFill>
                <a:latin typeface="Calibri (MS) Bold"/>
                <a:ea typeface="Calibri (MS) Bold"/>
                <a:cs typeface="Calibri (MS) Bold"/>
                <a:sym typeface="Calibri (MS) Bold"/>
              </a:rPr>
              <a:t>catalizator pentru prosperitatea economică, socială și de mediu, </a:t>
            </a:r>
            <a:r>
              <a:rPr lang="en-US" sz="2700">
                <a:solidFill>
                  <a:srgbClr val="616161"/>
                </a:solidFill>
                <a:latin typeface="Calibri (MS)"/>
                <a:ea typeface="Calibri (MS)"/>
                <a:cs typeface="Calibri (MS)"/>
                <a:sym typeface="Calibri (MS)"/>
              </a:rPr>
              <a:t>atunci când este aliniat cu planificarea pe termen lung și echilibrul ecologic.</a:t>
            </a:r>
          </a:p>
        </p:txBody>
      </p:sp>
      <p:grpSp>
        <p:nvGrpSpPr>
          <p:cNvPr name="Group 9" id="9"/>
          <p:cNvGrpSpPr/>
          <p:nvPr/>
        </p:nvGrpSpPr>
        <p:grpSpPr>
          <a:xfrm rot="0">
            <a:off x="6784522" y="8233680"/>
            <a:ext cx="3652157" cy="1485900"/>
            <a:chOff x="0" y="0"/>
            <a:chExt cx="4869542" cy="1981200"/>
          </a:xfrm>
        </p:grpSpPr>
        <p:sp>
          <p:nvSpPr>
            <p:cNvPr name="Freeform 10" id="10"/>
            <p:cNvSpPr/>
            <p:nvPr/>
          </p:nvSpPr>
          <p:spPr>
            <a:xfrm flipH="false" flipV="false" rot="0">
              <a:off x="2312289" y="25400"/>
              <a:ext cx="2467102" cy="2032635"/>
            </a:xfrm>
            <a:custGeom>
              <a:avLst/>
              <a:gdLst/>
              <a:ahLst/>
              <a:cxnLst/>
              <a:rect r="r" b="b" t="t" l="l"/>
              <a:pathLst>
                <a:path h="2032635" w="2467102">
                  <a:moveTo>
                    <a:pt x="2041779" y="0"/>
                  </a:moveTo>
                  <a:lnTo>
                    <a:pt x="2467102" y="482600"/>
                  </a:lnTo>
                  <a:lnTo>
                    <a:pt x="2221992" y="482600"/>
                  </a:lnTo>
                  <a:cubicBezTo>
                    <a:pt x="1966087" y="1419479"/>
                    <a:pt x="1016127" y="2032635"/>
                    <a:pt x="0" y="1916430"/>
                  </a:cubicBezTo>
                  <a:cubicBezTo>
                    <a:pt x="834390" y="1821053"/>
                    <a:pt x="1521714" y="1251966"/>
                    <a:pt x="1731899" y="482600"/>
                  </a:cubicBezTo>
                  <a:lnTo>
                    <a:pt x="1486789" y="482600"/>
                  </a:lnTo>
                  <a:close/>
                </a:path>
              </a:pathLst>
            </a:custGeom>
            <a:solidFill>
              <a:srgbClr val="70C573"/>
            </a:solidFill>
          </p:spPr>
        </p:sp>
        <p:sp>
          <p:nvSpPr>
            <p:cNvPr name="Freeform 11" id="11"/>
            <p:cNvSpPr/>
            <p:nvPr/>
          </p:nvSpPr>
          <p:spPr>
            <a:xfrm flipH="false" flipV="false" rot="0">
              <a:off x="25400" y="25400"/>
              <a:ext cx="2531872" cy="1930400"/>
            </a:xfrm>
            <a:custGeom>
              <a:avLst/>
              <a:gdLst/>
              <a:ahLst/>
              <a:cxnLst/>
              <a:rect r="r" b="b" t="t" l="l"/>
              <a:pathLst>
                <a:path h="1930400" w="2531872">
                  <a:moveTo>
                    <a:pt x="2041779" y="1930400"/>
                  </a:moveTo>
                  <a:cubicBezTo>
                    <a:pt x="914146" y="1930400"/>
                    <a:pt x="0" y="1066165"/>
                    <a:pt x="0" y="0"/>
                  </a:cubicBezTo>
                  <a:lnTo>
                    <a:pt x="490093" y="0"/>
                  </a:lnTo>
                  <a:cubicBezTo>
                    <a:pt x="490093" y="1066165"/>
                    <a:pt x="1404239" y="1930400"/>
                    <a:pt x="2531872" y="1930400"/>
                  </a:cubicBezTo>
                  <a:close/>
                </a:path>
              </a:pathLst>
            </a:custGeom>
            <a:solidFill>
              <a:srgbClr val="599D5C"/>
            </a:solidFill>
          </p:spPr>
        </p:sp>
        <p:sp>
          <p:nvSpPr>
            <p:cNvPr name="Freeform 12" id="12"/>
            <p:cNvSpPr/>
            <p:nvPr/>
          </p:nvSpPr>
          <p:spPr>
            <a:xfrm flipH="false" flipV="false" rot="0">
              <a:off x="25400" y="25400"/>
              <a:ext cx="4753991" cy="1930400"/>
            </a:xfrm>
            <a:custGeom>
              <a:avLst/>
              <a:gdLst/>
              <a:ahLst/>
              <a:cxnLst/>
              <a:rect r="r" b="b" t="t" l="l"/>
              <a:pathLst>
                <a:path h="1930400" w="4753991">
                  <a:moveTo>
                    <a:pt x="2286889" y="1916430"/>
                  </a:moveTo>
                  <a:cubicBezTo>
                    <a:pt x="3121279" y="1821053"/>
                    <a:pt x="3808603" y="1251966"/>
                    <a:pt x="4018788" y="482600"/>
                  </a:cubicBezTo>
                  <a:lnTo>
                    <a:pt x="3773678" y="482600"/>
                  </a:lnTo>
                  <a:lnTo>
                    <a:pt x="4328668" y="0"/>
                  </a:lnTo>
                  <a:lnTo>
                    <a:pt x="4753991" y="482600"/>
                  </a:lnTo>
                  <a:lnTo>
                    <a:pt x="4508881" y="482600"/>
                  </a:lnTo>
                  <a:cubicBezTo>
                    <a:pt x="4276090" y="1334897"/>
                    <a:pt x="3463036" y="1930400"/>
                    <a:pt x="2531999" y="1930400"/>
                  </a:cubicBezTo>
                  <a:lnTo>
                    <a:pt x="2041779" y="1930400"/>
                  </a:lnTo>
                  <a:cubicBezTo>
                    <a:pt x="914146" y="1930400"/>
                    <a:pt x="0" y="1066165"/>
                    <a:pt x="0" y="0"/>
                  </a:cubicBezTo>
                  <a:lnTo>
                    <a:pt x="490093" y="0"/>
                  </a:lnTo>
                  <a:cubicBezTo>
                    <a:pt x="490093" y="1066165"/>
                    <a:pt x="1404239" y="1930400"/>
                    <a:pt x="2531872" y="1930400"/>
                  </a:cubicBezTo>
                </a:path>
              </a:pathLst>
            </a:custGeom>
            <a:solidFill>
              <a:srgbClr val="000000">
                <a:alpha val="0"/>
              </a:srgbClr>
            </a:solidFill>
          </p:spPr>
        </p:sp>
        <p:sp>
          <p:nvSpPr>
            <p:cNvPr name="Freeform 13" id="13"/>
            <p:cNvSpPr/>
            <p:nvPr/>
          </p:nvSpPr>
          <p:spPr>
            <a:xfrm flipH="false" flipV="false" rot="0">
              <a:off x="2286762" y="-2921"/>
              <a:ext cx="2519934" cy="2087499"/>
            </a:xfrm>
            <a:custGeom>
              <a:avLst/>
              <a:gdLst/>
              <a:ahLst/>
              <a:cxnLst/>
              <a:rect r="r" b="b" t="t" l="l"/>
              <a:pathLst>
                <a:path h="2087499" w="2519934">
                  <a:moveTo>
                    <a:pt x="2086356" y="11557"/>
                  </a:moveTo>
                  <a:lnTo>
                    <a:pt x="2511679" y="494157"/>
                  </a:lnTo>
                  <a:cubicBezTo>
                    <a:pt x="2518283" y="501650"/>
                    <a:pt x="2519934" y="512318"/>
                    <a:pt x="2515743" y="521462"/>
                  </a:cubicBezTo>
                  <a:cubicBezTo>
                    <a:pt x="2511552" y="530606"/>
                    <a:pt x="2502535" y="536321"/>
                    <a:pt x="2492502" y="536321"/>
                  </a:cubicBezTo>
                  <a:lnTo>
                    <a:pt x="2247392" y="536321"/>
                  </a:lnTo>
                  <a:lnTo>
                    <a:pt x="2247392" y="510921"/>
                  </a:lnTo>
                  <a:lnTo>
                    <a:pt x="2271903" y="517652"/>
                  </a:lnTo>
                  <a:cubicBezTo>
                    <a:pt x="2012442" y="1467612"/>
                    <a:pt x="1050036" y="2087499"/>
                    <a:pt x="22479" y="1970024"/>
                  </a:cubicBezTo>
                  <a:cubicBezTo>
                    <a:pt x="9652" y="1968500"/>
                    <a:pt x="0" y="1957705"/>
                    <a:pt x="0" y="1944751"/>
                  </a:cubicBezTo>
                  <a:cubicBezTo>
                    <a:pt x="0" y="1931797"/>
                    <a:pt x="9652" y="1921002"/>
                    <a:pt x="22479" y="1919478"/>
                  </a:cubicBezTo>
                  <a:cubicBezTo>
                    <a:pt x="847344" y="1825244"/>
                    <a:pt x="1525524" y="1262888"/>
                    <a:pt x="1732788" y="504190"/>
                  </a:cubicBezTo>
                  <a:lnTo>
                    <a:pt x="1757299" y="510921"/>
                  </a:lnTo>
                  <a:lnTo>
                    <a:pt x="1757299" y="536321"/>
                  </a:lnTo>
                  <a:lnTo>
                    <a:pt x="1512189" y="536321"/>
                  </a:lnTo>
                  <a:cubicBezTo>
                    <a:pt x="1501648" y="536321"/>
                    <a:pt x="1492123" y="529717"/>
                    <a:pt x="1488440" y="519811"/>
                  </a:cubicBezTo>
                  <a:cubicBezTo>
                    <a:pt x="1484757" y="509905"/>
                    <a:pt x="1487551" y="498729"/>
                    <a:pt x="1495552" y="491744"/>
                  </a:cubicBezTo>
                  <a:lnTo>
                    <a:pt x="2050542" y="9144"/>
                  </a:lnTo>
                  <a:cubicBezTo>
                    <a:pt x="2061083" y="0"/>
                    <a:pt x="2077085" y="1016"/>
                    <a:pt x="2086229" y="11557"/>
                  </a:cubicBezTo>
                  <a:moveTo>
                    <a:pt x="2048129" y="45085"/>
                  </a:moveTo>
                  <a:lnTo>
                    <a:pt x="2067306" y="28321"/>
                  </a:lnTo>
                  <a:lnTo>
                    <a:pt x="2083943" y="47498"/>
                  </a:lnTo>
                  <a:lnTo>
                    <a:pt x="1528953" y="530098"/>
                  </a:lnTo>
                  <a:lnTo>
                    <a:pt x="1512316" y="510921"/>
                  </a:lnTo>
                  <a:lnTo>
                    <a:pt x="1512316" y="485521"/>
                  </a:lnTo>
                  <a:lnTo>
                    <a:pt x="1757426" y="485521"/>
                  </a:lnTo>
                  <a:cubicBezTo>
                    <a:pt x="1765300" y="485521"/>
                    <a:pt x="1772793" y="489204"/>
                    <a:pt x="1777619" y="495554"/>
                  </a:cubicBezTo>
                  <a:cubicBezTo>
                    <a:pt x="1782445" y="501904"/>
                    <a:pt x="1783969" y="510032"/>
                    <a:pt x="1781937" y="517652"/>
                  </a:cubicBezTo>
                  <a:cubicBezTo>
                    <a:pt x="1568831" y="1297813"/>
                    <a:pt x="872490" y="1873504"/>
                    <a:pt x="28448" y="1970024"/>
                  </a:cubicBezTo>
                  <a:lnTo>
                    <a:pt x="25527" y="1944751"/>
                  </a:lnTo>
                  <a:lnTo>
                    <a:pt x="28448" y="1919478"/>
                  </a:lnTo>
                  <a:cubicBezTo>
                    <a:pt x="1033018" y="2034286"/>
                    <a:pt x="1970786" y="1428115"/>
                    <a:pt x="2223008" y="504190"/>
                  </a:cubicBezTo>
                  <a:cubicBezTo>
                    <a:pt x="2226056" y="493141"/>
                    <a:pt x="2236089" y="485521"/>
                    <a:pt x="2247519" y="485521"/>
                  </a:cubicBezTo>
                  <a:lnTo>
                    <a:pt x="2492629" y="485521"/>
                  </a:lnTo>
                  <a:lnTo>
                    <a:pt x="2492629" y="510921"/>
                  </a:lnTo>
                  <a:lnTo>
                    <a:pt x="2473579" y="527685"/>
                  </a:lnTo>
                  <a:lnTo>
                    <a:pt x="2048256" y="45085"/>
                  </a:lnTo>
                  <a:close/>
                </a:path>
              </a:pathLst>
            </a:custGeom>
            <a:solidFill>
              <a:srgbClr val="2B522D"/>
            </a:solidFill>
          </p:spPr>
        </p:sp>
        <p:sp>
          <p:nvSpPr>
            <p:cNvPr name="Freeform 14" id="14"/>
            <p:cNvSpPr/>
            <p:nvPr/>
          </p:nvSpPr>
          <p:spPr>
            <a:xfrm flipH="false" flipV="false" rot="0">
              <a:off x="0" y="0"/>
              <a:ext cx="2582672" cy="1981200"/>
            </a:xfrm>
            <a:custGeom>
              <a:avLst/>
              <a:gdLst/>
              <a:ahLst/>
              <a:cxnLst/>
              <a:rect r="r" b="b" t="t" l="l"/>
              <a:pathLst>
                <a:path h="1981200" w="2582672">
                  <a:moveTo>
                    <a:pt x="2067179" y="1981200"/>
                  </a:moveTo>
                  <a:cubicBezTo>
                    <a:pt x="926846" y="1981200"/>
                    <a:pt x="0" y="1106932"/>
                    <a:pt x="0" y="25400"/>
                  </a:cubicBezTo>
                  <a:cubicBezTo>
                    <a:pt x="0" y="11430"/>
                    <a:pt x="11430" y="0"/>
                    <a:pt x="25400" y="0"/>
                  </a:cubicBezTo>
                  <a:lnTo>
                    <a:pt x="515493" y="0"/>
                  </a:lnTo>
                  <a:cubicBezTo>
                    <a:pt x="522224" y="0"/>
                    <a:pt x="528701" y="2667"/>
                    <a:pt x="533400" y="7493"/>
                  </a:cubicBezTo>
                  <a:cubicBezTo>
                    <a:pt x="538099" y="12319"/>
                    <a:pt x="540893" y="18669"/>
                    <a:pt x="540893" y="25400"/>
                  </a:cubicBezTo>
                  <a:lnTo>
                    <a:pt x="515493" y="25400"/>
                  </a:lnTo>
                  <a:lnTo>
                    <a:pt x="540893" y="25400"/>
                  </a:lnTo>
                  <a:cubicBezTo>
                    <a:pt x="540893" y="1076198"/>
                    <a:pt x="1442339" y="1930400"/>
                    <a:pt x="2557272" y="1930400"/>
                  </a:cubicBezTo>
                  <a:lnTo>
                    <a:pt x="2557272" y="1955800"/>
                  </a:lnTo>
                  <a:lnTo>
                    <a:pt x="2557272" y="1981200"/>
                  </a:lnTo>
                  <a:lnTo>
                    <a:pt x="2067179" y="1981200"/>
                  </a:lnTo>
                  <a:lnTo>
                    <a:pt x="2067179" y="1955800"/>
                  </a:lnTo>
                  <a:lnTo>
                    <a:pt x="2067179" y="1981200"/>
                  </a:lnTo>
                  <a:moveTo>
                    <a:pt x="2067179" y="1930400"/>
                  </a:moveTo>
                  <a:lnTo>
                    <a:pt x="2557272" y="1930400"/>
                  </a:lnTo>
                  <a:cubicBezTo>
                    <a:pt x="2571242" y="1930400"/>
                    <a:pt x="2582672" y="1941830"/>
                    <a:pt x="2582672" y="1955800"/>
                  </a:cubicBezTo>
                  <a:cubicBezTo>
                    <a:pt x="2582672" y="1969770"/>
                    <a:pt x="2571242" y="1981200"/>
                    <a:pt x="2557272" y="1981200"/>
                  </a:cubicBezTo>
                  <a:cubicBezTo>
                    <a:pt x="1416939" y="1981200"/>
                    <a:pt x="490093" y="1106932"/>
                    <a:pt x="490093" y="25400"/>
                  </a:cubicBezTo>
                  <a:lnTo>
                    <a:pt x="515493" y="25400"/>
                  </a:lnTo>
                  <a:lnTo>
                    <a:pt x="515493" y="50800"/>
                  </a:lnTo>
                  <a:lnTo>
                    <a:pt x="25400" y="50800"/>
                  </a:lnTo>
                  <a:lnTo>
                    <a:pt x="25400" y="25400"/>
                  </a:lnTo>
                  <a:lnTo>
                    <a:pt x="50800" y="25400"/>
                  </a:lnTo>
                  <a:cubicBezTo>
                    <a:pt x="50800" y="1076198"/>
                    <a:pt x="952246" y="1930400"/>
                    <a:pt x="2067179" y="1930400"/>
                  </a:cubicBezTo>
                  <a:close/>
                </a:path>
              </a:pathLst>
            </a:custGeom>
            <a:solidFill>
              <a:srgbClr val="2B522D"/>
            </a:solidFill>
          </p:spPr>
        </p:sp>
        <p:sp>
          <p:nvSpPr>
            <p:cNvPr name="Freeform 15" id="15"/>
            <p:cNvSpPr/>
            <p:nvPr/>
          </p:nvSpPr>
          <p:spPr>
            <a:xfrm flipH="false" flipV="false" rot="0">
              <a:off x="0" y="-2921"/>
              <a:ext cx="4806696" cy="1984121"/>
            </a:xfrm>
            <a:custGeom>
              <a:avLst/>
              <a:gdLst/>
              <a:ahLst/>
              <a:cxnLst/>
              <a:rect r="r" b="b" t="t" l="l"/>
              <a:pathLst>
                <a:path h="1984121" w="4806696">
                  <a:moveTo>
                    <a:pt x="2309368" y="1919478"/>
                  </a:moveTo>
                  <a:cubicBezTo>
                    <a:pt x="3134233" y="1825244"/>
                    <a:pt x="3812413" y="1262888"/>
                    <a:pt x="4019677" y="504190"/>
                  </a:cubicBezTo>
                  <a:lnTo>
                    <a:pt x="4044188" y="510921"/>
                  </a:lnTo>
                  <a:lnTo>
                    <a:pt x="4044188" y="536321"/>
                  </a:lnTo>
                  <a:lnTo>
                    <a:pt x="3799078" y="536321"/>
                  </a:lnTo>
                  <a:cubicBezTo>
                    <a:pt x="3788537" y="536321"/>
                    <a:pt x="3779012" y="529717"/>
                    <a:pt x="3775329" y="519811"/>
                  </a:cubicBezTo>
                  <a:cubicBezTo>
                    <a:pt x="3771646" y="509905"/>
                    <a:pt x="3774440" y="498729"/>
                    <a:pt x="3782441" y="491744"/>
                  </a:cubicBezTo>
                  <a:lnTo>
                    <a:pt x="4337431" y="9144"/>
                  </a:lnTo>
                  <a:cubicBezTo>
                    <a:pt x="4347972" y="0"/>
                    <a:pt x="4363974" y="1016"/>
                    <a:pt x="4373118" y="11557"/>
                  </a:cubicBezTo>
                  <a:lnTo>
                    <a:pt x="4798441" y="494157"/>
                  </a:lnTo>
                  <a:cubicBezTo>
                    <a:pt x="4805045" y="501650"/>
                    <a:pt x="4806696" y="512318"/>
                    <a:pt x="4802505" y="521462"/>
                  </a:cubicBezTo>
                  <a:cubicBezTo>
                    <a:pt x="4798314" y="530606"/>
                    <a:pt x="4789297" y="536321"/>
                    <a:pt x="4779264" y="536321"/>
                  </a:cubicBezTo>
                  <a:lnTo>
                    <a:pt x="4534154" y="536321"/>
                  </a:lnTo>
                  <a:lnTo>
                    <a:pt x="4534154" y="510921"/>
                  </a:lnTo>
                  <a:lnTo>
                    <a:pt x="4558665" y="517652"/>
                  </a:lnTo>
                  <a:cubicBezTo>
                    <a:pt x="4322699" y="1381760"/>
                    <a:pt x="3498977" y="1984121"/>
                    <a:pt x="2557272" y="1984121"/>
                  </a:cubicBezTo>
                  <a:lnTo>
                    <a:pt x="2067179" y="1984121"/>
                  </a:lnTo>
                  <a:lnTo>
                    <a:pt x="2067179" y="1958721"/>
                  </a:lnTo>
                  <a:lnTo>
                    <a:pt x="2067179" y="1984121"/>
                  </a:lnTo>
                  <a:cubicBezTo>
                    <a:pt x="926846" y="1984121"/>
                    <a:pt x="0" y="1109853"/>
                    <a:pt x="0" y="28321"/>
                  </a:cubicBezTo>
                  <a:cubicBezTo>
                    <a:pt x="0" y="14351"/>
                    <a:pt x="11430" y="2921"/>
                    <a:pt x="25400" y="2921"/>
                  </a:cubicBezTo>
                  <a:lnTo>
                    <a:pt x="515493" y="2921"/>
                  </a:lnTo>
                  <a:cubicBezTo>
                    <a:pt x="522224" y="2921"/>
                    <a:pt x="528701" y="5588"/>
                    <a:pt x="533400" y="10414"/>
                  </a:cubicBezTo>
                  <a:cubicBezTo>
                    <a:pt x="538099" y="15240"/>
                    <a:pt x="540893" y="21590"/>
                    <a:pt x="540893" y="28321"/>
                  </a:cubicBezTo>
                  <a:lnTo>
                    <a:pt x="515493" y="28321"/>
                  </a:lnTo>
                  <a:lnTo>
                    <a:pt x="540893" y="28321"/>
                  </a:lnTo>
                  <a:cubicBezTo>
                    <a:pt x="540893" y="1079119"/>
                    <a:pt x="1442339" y="1933321"/>
                    <a:pt x="2557272" y="1933321"/>
                  </a:cubicBezTo>
                  <a:lnTo>
                    <a:pt x="2557272" y="1984121"/>
                  </a:lnTo>
                  <a:cubicBezTo>
                    <a:pt x="1416939" y="1984121"/>
                    <a:pt x="490093" y="1109853"/>
                    <a:pt x="490093" y="28321"/>
                  </a:cubicBezTo>
                  <a:lnTo>
                    <a:pt x="515493" y="28321"/>
                  </a:lnTo>
                  <a:lnTo>
                    <a:pt x="515493" y="53721"/>
                  </a:lnTo>
                  <a:lnTo>
                    <a:pt x="25400" y="53721"/>
                  </a:lnTo>
                  <a:lnTo>
                    <a:pt x="25400" y="28321"/>
                  </a:lnTo>
                  <a:lnTo>
                    <a:pt x="50800" y="28321"/>
                  </a:lnTo>
                  <a:cubicBezTo>
                    <a:pt x="50800" y="1079119"/>
                    <a:pt x="952246" y="1933321"/>
                    <a:pt x="2067179" y="1933321"/>
                  </a:cubicBezTo>
                  <a:lnTo>
                    <a:pt x="2557272" y="1933321"/>
                  </a:lnTo>
                  <a:lnTo>
                    <a:pt x="2557272" y="1958721"/>
                  </a:lnTo>
                  <a:lnTo>
                    <a:pt x="2557272" y="1933321"/>
                  </a:lnTo>
                  <a:cubicBezTo>
                    <a:pt x="3477768" y="1933321"/>
                    <a:pt x="4280154" y="1344676"/>
                    <a:pt x="4509643" y="504190"/>
                  </a:cubicBezTo>
                  <a:cubicBezTo>
                    <a:pt x="4512691" y="493141"/>
                    <a:pt x="4522724" y="485521"/>
                    <a:pt x="4534154" y="485521"/>
                  </a:cubicBezTo>
                  <a:lnTo>
                    <a:pt x="4779264" y="485521"/>
                  </a:lnTo>
                  <a:lnTo>
                    <a:pt x="4779264" y="510921"/>
                  </a:lnTo>
                  <a:lnTo>
                    <a:pt x="4760214" y="527685"/>
                  </a:lnTo>
                  <a:lnTo>
                    <a:pt x="4334891" y="45085"/>
                  </a:lnTo>
                  <a:lnTo>
                    <a:pt x="4354068" y="28321"/>
                  </a:lnTo>
                  <a:lnTo>
                    <a:pt x="4370705" y="47498"/>
                  </a:lnTo>
                  <a:lnTo>
                    <a:pt x="3815715" y="530098"/>
                  </a:lnTo>
                  <a:lnTo>
                    <a:pt x="3799078" y="510921"/>
                  </a:lnTo>
                  <a:lnTo>
                    <a:pt x="3799078" y="485521"/>
                  </a:lnTo>
                  <a:lnTo>
                    <a:pt x="4044188" y="485521"/>
                  </a:lnTo>
                  <a:cubicBezTo>
                    <a:pt x="4052062" y="485521"/>
                    <a:pt x="4059555" y="489204"/>
                    <a:pt x="4064381" y="495554"/>
                  </a:cubicBezTo>
                  <a:cubicBezTo>
                    <a:pt x="4069207" y="501904"/>
                    <a:pt x="4070731" y="510032"/>
                    <a:pt x="4068699" y="517652"/>
                  </a:cubicBezTo>
                  <a:cubicBezTo>
                    <a:pt x="3855593" y="1297813"/>
                    <a:pt x="3159252" y="1873504"/>
                    <a:pt x="2315210" y="1970024"/>
                  </a:cubicBezTo>
                  <a:close/>
                </a:path>
              </a:pathLst>
            </a:custGeom>
            <a:solidFill>
              <a:srgbClr val="2B522D"/>
            </a:solidFill>
          </p:spPr>
        </p:sp>
      </p:gr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073824"/>
            <a:chOff x="0" y="0"/>
            <a:chExt cx="23888710" cy="1431766"/>
          </a:xfrm>
        </p:grpSpPr>
        <p:sp>
          <p:nvSpPr>
            <p:cNvPr name="Freeform 5" id="5"/>
            <p:cNvSpPr/>
            <p:nvPr/>
          </p:nvSpPr>
          <p:spPr>
            <a:xfrm flipH="false" flipV="false" rot="0">
              <a:off x="0" y="0"/>
              <a:ext cx="23888709" cy="1431766"/>
            </a:xfrm>
            <a:custGeom>
              <a:avLst/>
              <a:gdLst/>
              <a:ahLst/>
              <a:cxnLst/>
              <a:rect r="r" b="b" t="t" l="l"/>
              <a:pathLst>
                <a:path h="1431766" w="23888709">
                  <a:moveTo>
                    <a:pt x="0" y="0"/>
                  </a:moveTo>
                  <a:lnTo>
                    <a:pt x="23888709" y="0"/>
                  </a:lnTo>
                  <a:lnTo>
                    <a:pt x="23888709" y="1431766"/>
                  </a:lnTo>
                  <a:lnTo>
                    <a:pt x="0" y="1431766"/>
                  </a:lnTo>
                  <a:close/>
                </a:path>
              </a:pathLst>
            </a:custGeom>
            <a:solidFill>
              <a:srgbClr val="000000">
                <a:alpha val="0"/>
              </a:srgbClr>
            </a:solidFill>
          </p:spPr>
        </p:sp>
        <p:sp>
          <p:nvSpPr>
            <p:cNvPr name="TextBox 6" id="6"/>
            <p:cNvSpPr txBox="true"/>
            <p:nvPr/>
          </p:nvSpPr>
          <p:spPr>
            <a:xfrm>
              <a:off x="0" y="-47625"/>
              <a:ext cx="23888710" cy="1479391"/>
            </a:xfrm>
            <a:prstGeom prst="rect">
              <a:avLst/>
            </a:prstGeom>
          </p:spPr>
          <p:txBody>
            <a:bodyPr anchor="ctr" rtlCol="false" tIns="0" lIns="0" bIns="0" rIns="0"/>
            <a:lstStyle/>
            <a:p>
              <a:pPr algn="l" marL="0" indent="0" lvl="0">
                <a:lnSpc>
                  <a:spcPts val="5298"/>
                </a:lnSpc>
              </a:pPr>
              <a:r>
                <a:rPr lang="en-US" sz="4905">
                  <a:solidFill>
                    <a:srgbClr val="F2F2F2"/>
                  </a:solidFill>
                  <a:latin typeface="Calibri (MS)"/>
                  <a:ea typeface="Calibri (MS)"/>
                  <a:cs typeface="Calibri (MS)"/>
                  <a:sym typeface="Calibri (MS)"/>
                </a:rPr>
                <a:t>Beneficiile economice ale turismului durabil pentru comunitățile locale</a:t>
              </a:r>
            </a:p>
          </p:txBody>
        </p:sp>
      </p:grpSp>
      <p:grpSp>
        <p:nvGrpSpPr>
          <p:cNvPr name="Group 7" id="7"/>
          <p:cNvGrpSpPr/>
          <p:nvPr/>
        </p:nvGrpSpPr>
        <p:grpSpPr>
          <a:xfrm rot="0">
            <a:off x="146963" y="1282077"/>
            <a:ext cx="17916750" cy="8006850"/>
            <a:chOff x="0" y="0"/>
            <a:chExt cx="23889000" cy="10675800"/>
          </a:xfrm>
        </p:grpSpPr>
        <p:sp>
          <p:nvSpPr>
            <p:cNvPr name="Freeform 8" id="8"/>
            <p:cNvSpPr/>
            <p:nvPr/>
          </p:nvSpPr>
          <p:spPr>
            <a:xfrm flipH="false" flipV="false" rot="0">
              <a:off x="0" y="0"/>
              <a:ext cx="23889001" cy="10675800"/>
            </a:xfrm>
            <a:custGeom>
              <a:avLst/>
              <a:gdLst/>
              <a:ahLst/>
              <a:cxnLst/>
              <a:rect r="r" b="b" t="t" l="l"/>
              <a:pathLst>
                <a:path h="10675800" w="23889001">
                  <a:moveTo>
                    <a:pt x="0" y="0"/>
                  </a:moveTo>
                  <a:lnTo>
                    <a:pt x="23889001" y="0"/>
                  </a:lnTo>
                  <a:lnTo>
                    <a:pt x="23889001" y="10675800"/>
                  </a:lnTo>
                  <a:lnTo>
                    <a:pt x="0" y="10675800"/>
                  </a:lnTo>
                  <a:close/>
                </a:path>
              </a:pathLst>
            </a:custGeom>
            <a:solidFill>
              <a:srgbClr val="000000">
                <a:alpha val="0"/>
              </a:srgbClr>
            </a:solidFill>
          </p:spPr>
        </p:sp>
        <p:sp>
          <p:nvSpPr>
            <p:cNvPr name="TextBox 9" id="9"/>
            <p:cNvSpPr txBox="true"/>
            <p:nvPr/>
          </p:nvSpPr>
          <p:spPr>
            <a:xfrm>
              <a:off x="0" y="-123825"/>
              <a:ext cx="23889000" cy="10799625"/>
            </a:xfrm>
            <a:prstGeom prst="rect">
              <a:avLst/>
            </a:prstGeom>
          </p:spPr>
          <p:txBody>
            <a:bodyPr anchor="ctr" rtlCol="false" tIns="0" lIns="0" bIns="0" rIns="0"/>
            <a:lstStyle/>
            <a:p>
              <a:pPr algn="ctr" marL="0" indent="0" lvl="0">
                <a:lnSpc>
                  <a:spcPts val="4967"/>
                </a:lnSpc>
              </a:pPr>
              <a:r>
                <a:rPr lang="en-US" b="true" sz="3600">
                  <a:solidFill>
                    <a:srgbClr val="A56793"/>
                  </a:solidFill>
                  <a:latin typeface="Calibri (MS) Bold"/>
                  <a:ea typeface="Calibri (MS) Bold"/>
                  <a:cs typeface="Calibri (MS) Bold"/>
                  <a:sym typeface="Calibri (MS) Bold"/>
                </a:rPr>
                <a:t>„Diversificarea strategiilor și activităților turistice este esențială pentru ca țările să își dezvolte rezistența la fluctuațiile economice, să atenueze dependența excesivă de o singură industrie și să promoveze o dezvoltare durabilă care să aducă beneficii atât comunităților locale, cât și mediului înconjurător.” </a:t>
              </a:r>
            </a:p>
            <a:p>
              <a:pPr algn="ctr" marL="0" indent="0" lvl="0">
                <a:lnSpc>
                  <a:spcPts val="4967"/>
                </a:lnSpc>
              </a:pPr>
              <a:r>
                <a:rPr lang="en-US" b="true" sz="3600">
                  <a:solidFill>
                    <a:srgbClr val="A56793"/>
                  </a:solidFill>
                  <a:latin typeface="Calibri (MS) Bold"/>
                  <a:ea typeface="Calibri (MS) Bold"/>
                  <a:cs typeface="Calibri (MS) Bold"/>
                  <a:sym typeface="Calibri (MS) Bold"/>
                </a:rPr>
                <a:t>-Topaz Smith, lider comunitar pentru aviație, călătorii și turism la Forumul Economic Mondial, facilități și activități. </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Dimensiunea și prognoza pieței globale de turism durabil</a:t>
              </a:r>
            </a:p>
          </p:txBody>
        </p:sp>
      </p:grpSp>
      <p:grpSp>
        <p:nvGrpSpPr>
          <p:cNvPr name="Group 7" id="7"/>
          <p:cNvGrpSpPr>
            <a:grpSpLocks noChangeAspect="true"/>
          </p:cNvGrpSpPr>
          <p:nvPr/>
        </p:nvGrpSpPr>
        <p:grpSpPr>
          <a:xfrm rot="0">
            <a:off x="2081382" y="1363462"/>
            <a:ext cx="14125239" cy="8422650"/>
            <a:chOff x="0" y="0"/>
            <a:chExt cx="18833652" cy="11230200"/>
          </a:xfrm>
        </p:grpSpPr>
        <p:sp>
          <p:nvSpPr>
            <p:cNvPr name="Freeform 8" id="8"/>
            <p:cNvSpPr/>
            <p:nvPr/>
          </p:nvSpPr>
          <p:spPr>
            <a:xfrm flipH="false" flipV="false" rot="0">
              <a:off x="0" y="0"/>
              <a:ext cx="18833592" cy="11230229"/>
            </a:xfrm>
            <a:custGeom>
              <a:avLst/>
              <a:gdLst/>
              <a:ahLst/>
              <a:cxnLst/>
              <a:rect r="r" b="b" t="t" l="l"/>
              <a:pathLst>
                <a:path h="11230229" w="18833592">
                  <a:moveTo>
                    <a:pt x="0" y="0"/>
                  </a:moveTo>
                  <a:lnTo>
                    <a:pt x="18833592" y="0"/>
                  </a:lnTo>
                  <a:lnTo>
                    <a:pt x="18833592" y="11230229"/>
                  </a:lnTo>
                  <a:lnTo>
                    <a:pt x="0" y="11230229"/>
                  </a:lnTo>
                  <a:lnTo>
                    <a:pt x="0" y="0"/>
                  </a:lnTo>
                  <a:close/>
                </a:path>
              </a:pathLst>
            </a:custGeom>
            <a:blipFill>
              <a:blip r:embed="rId3"/>
              <a:stretch>
                <a:fillRect l="-1689" t="0" r="0" b="-90"/>
              </a:stretch>
            </a:blipFill>
          </p:spPr>
        </p:sp>
      </p:grpSp>
      <p:grpSp>
        <p:nvGrpSpPr>
          <p:cNvPr name="Group 9" id="9"/>
          <p:cNvGrpSpPr/>
          <p:nvPr/>
        </p:nvGrpSpPr>
        <p:grpSpPr>
          <a:xfrm rot="0">
            <a:off x="1030523" y="2771480"/>
            <a:ext cx="5264009" cy="4119667"/>
            <a:chOff x="0" y="0"/>
            <a:chExt cx="6314912" cy="4942114"/>
          </a:xfrm>
        </p:grpSpPr>
        <p:sp>
          <p:nvSpPr>
            <p:cNvPr name="Freeform 10" id="10"/>
            <p:cNvSpPr/>
            <p:nvPr/>
          </p:nvSpPr>
          <p:spPr>
            <a:xfrm flipH="false" flipV="false" rot="0">
              <a:off x="25400" y="25400"/>
              <a:ext cx="6264021" cy="4891278"/>
            </a:xfrm>
            <a:custGeom>
              <a:avLst/>
              <a:gdLst/>
              <a:ahLst/>
              <a:cxnLst/>
              <a:rect r="r" b="b" t="t" l="l"/>
              <a:pathLst>
                <a:path h="4891278" w="6264021">
                  <a:moveTo>
                    <a:pt x="0" y="0"/>
                  </a:moveTo>
                  <a:lnTo>
                    <a:pt x="4070223" y="0"/>
                  </a:lnTo>
                  <a:lnTo>
                    <a:pt x="4070223" y="1834261"/>
                  </a:lnTo>
                  <a:lnTo>
                    <a:pt x="5038471" y="1834261"/>
                  </a:lnTo>
                  <a:lnTo>
                    <a:pt x="5038471" y="1222883"/>
                  </a:lnTo>
                  <a:lnTo>
                    <a:pt x="6264021" y="2445766"/>
                  </a:lnTo>
                  <a:lnTo>
                    <a:pt x="5038471" y="3668649"/>
                  </a:lnTo>
                  <a:lnTo>
                    <a:pt x="5038471" y="3057017"/>
                  </a:lnTo>
                  <a:lnTo>
                    <a:pt x="4070223" y="3057017"/>
                  </a:lnTo>
                  <a:lnTo>
                    <a:pt x="4070223" y="4891278"/>
                  </a:lnTo>
                  <a:lnTo>
                    <a:pt x="0" y="4891278"/>
                  </a:lnTo>
                  <a:close/>
                </a:path>
              </a:pathLst>
            </a:custGeom>
            <a:solidFill>
              <a:srgbClr val="70C573"/>
            </a:solidFill>
          </p:spPr>
        </p:sp>
        <p:sp>
          <p:nvSpPr>
            <p:cNvPr name="Freeform 11" id="11"/>
            <p:cNvSpPr/>
            <p:nvPr/>
          </p:nvSpPr>
          <p:spPr>
            <a:xfrm flipH="false" flipV="false" rot="0">
              <a:off x="0" y="0"/>
              <a:ext cx="6314821" cy="4942078"/>
            </a:xfrm>
            <a:custGeom>
              <a:avLst/>
              <a:gdLst/>
              <a:ahLst/>
              <a:cxnLst/>
              <a:rect r="r" b="b" t="t" l="l"/>
              <a:pathLst>
                <a:path h="4942078" w="6314821">
                  <a:moveTo>
                    <a:pt x="25400" y="0"/>
                  </a:moveTo>
                  <a:lnTo>
                    <a:pt x="4095623" y="0"/>
                  </a:lnTo>
                  <a:cubicBezTo>
                    <a:pt x="4109593" y="0"/>
                    <a:pt x="4121023" y="11430"/>
                    <a:pt x="4121023" y="25400"/>
                  </a:cubicBezTo>
                  <a:lnTo>
                    <a:pt x="4121023" y="1859661"/>
                  </a:lnTo>
                  <a:lnTo>
                    <a:pt x="4095623" y="1859661"/>
                  </a:lnTo>
                  <a:lnTo>
                    <a:pt x="4095623" y="1834261"/>
                  </a:lnTo>
                  <a:lnTo>
                    <a:pt x="5063871" y="1834261"/>
                  </a:lnTo>
                  <a:lnTo>
                    <a:pt x="5063871" y="1859661"/>
                  </a:lnTo>
                  <a:lnTo>
                    <a:pt x="5038471" y="1859661"/>
                  </a:lnTo>
                  <a:lnTo>
                    <a:pt x="5038471" y="1248283"/>
                  </a:lnTo>
                  <a:cubicBezTo>
                    <a:pt x="5038471" y="1237996"/>
                    <a:pt x="5044694" y="1228725"/>
                    <a:pt x="5054092" y="1224788"/>
                  </a:cubicBezTo>
                  <a:cubicBezTo>
                    <a:pt x="5063490" y="1220851"/>
                    <a:pt x="5074539" y="1223010"/>
                    <a:pt x="5081778" y="1230249"/>
                  </a:cubicBezTo>
                  <a:lnTo>
                    <a:pt x="6307328" y="2453132"/>
                  </a:lnTo>
                  <a:cubicBezTo>
                    <a:pt x="6312154" y="2457958"/>
                    <a:pt x="6314821" y="2464308"/>
                    <a:pt x="6314821" y="2471166"/>
                  </a:cubicBezTo>
                  <a:cubicBezTo>
                    <a:pt x="6314821" y="2478024"/>
                    <a:pt x="6312154" y="2484374"/>
                    <a:pt x="6307328" y="2489200"/>
                  </a:cubicBezTo>
                  <a:lnTo>
                    <a:pt x="5081778" y="3712083"/>
                  </a:lnTo>
                  <a:cubicBezTo>
                    <a:pt x="5074539" y="3719322"/>
                    <a:pt x="5063617" y="3721481"/>
                    <a:pt x="5054092" y="3717544"/>
                  </a:cubicBezTo>
                  <a:cubicBezTo>
                    <a:pt x="5044567" y="3713607"/>
                    <a:pt x="5038471" y="3704336"/>
                    <a:pt x="5038471" y="3694049"/>
                  </a:cubicBezTo>
                  <a:lnTo>
                    <a:pt x="5038471" y="3082417"/>
                  </a:lnTo>
                  <a:lnTo>
                    <a:pt x="5063871" y="3082417"/>
                  </a:lnTo>
                  <a:lnTo>
                    <a:pt x="5063871" y="3107817"/>
                  </a:lnTo>
                  <a:lnTo>
                    <a:pt x="4095623" y="3107817"/>
                  </a:lnTo>
                  <a:lnTo>
                    <a:pt x="4095623" y="3082417"/>
                  </a:lnTo>
                  <a:lnTo>
                    <a:pt x="4121023" y="3082417"/>
                  </a:lnTo>
                  <a:lnTo>
                    <a:pt x="4121023" y="4916678"/>
                  </a:lnTo>
                  <a:cubicBezTo>
                    <a:pt x="4121023" y="4930648"/>
                    <a:pt x="4109593" y="4942078"/>
                    <a:pt x="4095623" y="4942078"/>
                  </a:cubicBezTo>
                  <a:lnTo>
                    <a:pt x="25400" y="4942078"/>
                  </a:lnTo>
                  <a:cubicBezTo>
                    <a:pt x="11430" y="4942078"/>
                    <a:pt x="0" y="4930648"/>
                    <a:pt x="0" y="4916678"/>
                  </a:cubicBezTo>
                  <a:lnTo>
                    <a:pt x="0" y="25400"/>
                  </a:lnTo>
                  <a:cubicBezTo>
                    <a:pt x="0" y="11430"/>
                    <a:pt x="11430" y="0"/>
                    <a:pt x="25400" y="0"/>
                  </a:cubicBezTo>
                  <a:moveTo>
                    <a:pt x="25400" y="50800"/>
                  </a:moveTo>
                  <a:lnTo>
                    <a:pt x="25400" y="25400"/>
                  </a:lnTo>
                  <a:lnTo>
                    <a:pt x="50800" y="25400"/>
                  </a:lnTo>
                  <a:lnTo>
                    <a:pt x="50800" y="4916678"/>
                  </a:lnTo>
                  <a:lnTo>
                    <a:pt x="25400" y="4916678"/>
                  </a:lnTo>
                  <a:lnTo>
                    <a:pt x="25400" y="4891278"/>
                  </a:lnTo>
                  <a:lnTo>
                    <a:pt x="4095623" y="4891278"/>
                  </a:lnTo>
                  <a:lnTo>
                    <a:pt x="4095623" y="4916678"/>
                  </a:lnTo>
                  <a:lnTo>
                    <a:pt x="4070223" y="4916678"/>
                  </a:lnTo>
                  <a:lnTo>
                    <a:pt x="4070223" y="3082417"/>
                  </a:lnTo>
                  <a:cubicBezTo>
                    <a:pt x="4070223" y="3068447"/>
                    <a:pt x="4081653" y="3057017"/>
                    <a:pt x="4095623" y="3057017"/>
                  </a:cubicBezTo>
                  <a:lnTo>
                    <a:pt x="5063871" y="3057017"/>
                  </a:lnTo>
                  <a:cubicBezTo>
                    <a:pt x="5077841" y="3057017"/>
                    <a:pt x="5089271" y="3068447"/>
                    <a:pt x="5089271" y="3082417"/>
                  </a:cubicBezTo>
                  <a:lnTo>
                    <a:pt x="5089271" y="3693795"/>
                  </a:lnTo>
                  <a:lnTo>
                    <a:pt x="5063871" y="3693795"/>
                  </a:lnTo>
                  <a:lnTo>
                    <a:pt x="5045964" y="3675761"/>
                  </a:lnTo>
                  <a:lnTo>
                    <a:pt x="6271514" y="2452878"/>
                  </a:lnTo>
                  <a:lnTo>
                    <a:pt x="6289421" y="2470912"/>
                  </a:lnTo>
                  <a:lnTo>
                    <a:pt x="6271514" y="2488946"/>
                  </a:lnTo>
                  <a:lnTo>
                    <a:pt x="5045964" y="1266063"/>
                  </a:lnTo>
                  <a:lnTo>
                    <a:pt x="5063871" y="1248029"/>
                  </a:lnTo>
                  <a:lnTo>
                    <a:pt x="5089271" y="1248029"/>
                  </a:lnTo>
                  <a:lnTo>
                    <a:pt x="5089271" y="1859407"/>
                  </a:lnTo>
                  <a:cubicBezTo>
                    <a:pt x="5089271" y="1873377"/>
                    <a:pt x="5077841" y="1884807"/>
                    <a:pt x="5063871" y="1884807"/>
                  </a:cubicBezTo>
                  <a:lnTo>
                    <a:pt x="4095623" y="1884807"/>
                  </a:lnTo>
                  <a:cubicBezTo>
                    <a:pt x="4081653" y="1884807"/>
                    <a:pt x="4070223" y="1873377"/>
                    <a:pt x="4070223" y="1859407"/>
                  </a:cubicBezTo>
                  <a:lnTo>
                    <a:pt x="4070223" y="25400"/>
                  </a:lnTo>
                  <a:lnTo>
                    <a:pt x="4095623" y="25400"/>
                  </a:lnTo>
                  <a:lnTo>
                    <a:pt x="4095623" y="50800"/>
                  </a:lnTo>
                  <a:lnTo>
                    <a:pt x="25400" y="50800"/>
                  </a:lnTo>
                  <a:close/>
                </a:path>
              </a:pathLst>
            </a:custGeom>
            <a:solidFill>
              <a:srgbClr val="2B522D"/>
            </a:solidFill>
          </p:spPr>
        </p:sp>
        <p:sp>
          <p:nvSpPr>
            <p:cNvPr name="TextBox 12" id="12"/>
            <p:cNvSpPr txBox="true"/>
            <p:nvPr/>
          </p:nvSpPr>
          <p:spPr>
            <a:xfrm>
              <a:off x="0" y="-57150"/>
              <a:ext cx="6314912" cy="4999264"/>
            </a:xfrm>
            <a:prstGeom prst="rect">
              <a:avLst/>
            </a:prstGeom>
          </p:spPr>
          <p:txBody>
            <a:bodyPr anchor="ctr" rtlCol="false" tIns="56461" lIns="56461" bIns="56461" rIns="56461"/>
            <a:lstStyle/>
            <a:p>
              <a:pPr algn="l" marL="0" indent="0" lvl="0">
                <a:lnSpc>
                  <a:spcPts val="3200"/>
                </a:lnSpc>
              </a:pPr>
              <a:r>
                <a:rPr lang="en-US" b="true" sz="2667">
                  <a:solidFill>
                    <a:srgbClr val="F2F2F2"/>
                  </a:solidFill>
                  <a:latin typeface="Arial Bold"/>
                  <a:ea typeface="Arial Bold"/>
                  <a:cs typeface="Arial Bold"/>
                  <a:sym typeface="Arial Bold"/>
                </a:rPr>
                <a:t>Se preconizează</a:t>
              </a:r>
            </a:p>
            <a:p>
              <a:pPr algn="l" marL="0" indent="0" lvl="0">
                <a:lnSpc>
                  <a:spcPts val="3200"/>
                </a:lnSpc>
              </a:pPr>
              <a:r>
                <a:rPr lang="en-US" b="true" sz="2667">
                  <a:solidFill>
                    <a:srgbClr val="F2F2F2"/>
                  </a:solidFill>
                  <a:latin typeface="Arial Bold"/>
                  <a:ea typeface="Arial Bold"/>
                  <a:cs typeface="Arial Bold"/>
                  <a:sym typeface="Arial Bold"/>
                </a:rPr>
                <a:t> că turismul sustenabil va crește exponențial în următorul deceniu.</a:t>
              </a:r>
            </a:p>
          </p:txBody>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073700"/>
            <a:chOff x="0" y="0"/>
            <a:chExt cx="23889000" cy="1431600"/>
          </a:xfrm>
        </p:grpSpPr>
        <p:sp>
          <p:nvSpPr>
            <p:cNvPr name="Freeform 5" id="5"/>
            <p:cNvSpPr/>
            <p:nvPr/>
          </p:nvSpPr>
          <p:spPr>
            <a:xfrm flipH="false" flipV="false" rot="0">
              <a:off x="0" y="0"/>
              <a:ext cx="23889001" cy="1431600"/>
            </a:xfrm>
            <a:custGeom>
              <a:avLst/>
              <a:gdLst/>
              <a:ahLst/>
              <a:cxnLst/>
              <a:rect r="r" b="b" t="t" l="l"/>
              <a:pathLst>
                <a:path h="1431600" w="23889001">
                  <a:moveTo>
                    <a:pt x="0" y="0"/>
                  </a:moveTo>
                  <a:lnTo>
                    <a:pt x="23889001" y="0"/>
                  </a:lnTo>
                  <a:lnTo>
                    <a:pt x="23889001" y="1431600"/>
                  </a:lnTo>
                  <a:lnTo>
                    <a:pt x="0" y="1431600"/>
                  </a:lnTo>
                  <a:close/>
                </a:path>
              </a:pathLst>
            </a:custGeom>
            <a:solidFill>
              <a:srgbClr val="000000">
                <a:alpha val="0"/>
              </a:srgbClr>
            </a:solidFill>
          </p:spPr>
        </p:sp>
        <p:sp>
          <p:nvSpPr>
            <p:cNvPr name="TextBox 6" id="6"/>
            <p:cNvSpPr txBox="true"/>
            <p:nvPr/>
          </p:nvSpPr>
          <p:spPr>
            <a:xfrm>
              <a:off x="0" y="-38100"/>
              <a:ext cx="23889000" cy="1469700"/>
            </a:xfrm>
            <a:prstGeom prst="rect">
              <a:avLst/>
            </a:prstGeom>
          </p:spPr>
          <p:txBody>
            <a:bodyPr anchor="ctr" rtlCol="false" tIns="0" lIns="0" bIns="0" rIns="0"/>
            <a:lstStyle/>
            <a:p>
              <a:pPr algn="l" marL="0" indent="0" lvl="0">
                <a:lnSpc>
                  <a:spcPts val="4909"/>
                </a:lnSpc>
              </a:pPr>
              <a:r>
                <a:rPr lang="en-US" sz="4545">
                  <a:solidFill>
                    <a:srgbClr val="F2F2F2"/>
                  </a:solidFill>
                  <a:latin typeface="Calibri (MS)"/>
                  <a:ea typeface="Calibri (MS)"/>
                  <a:cs typeface="Calibri (MS)"/>
                  <a:sym typeface="Calibri (MS)"/>
                </a:rPr>
                <a:t>Turismul sustenabil poate avea un impact major asupra comunităților locale </a:t>
              </a:r>
            </a:p>
          </p:txBody>
        </p:sp>
      </p:grpSp>
      <p:sp>
        <p:nvSpPr>
          <p:cNvPr name="TextBox 7" id="7"/>
          <p:cNvSpPr txBox="true"/>
          <p:nvPr/>
        </p:nvSpPr>
        <p:spPr>
          <a:xfrm rot="0">
            <a:off x="1085050" y="1888300"/>
            <a:ext cx="9902200" cy="4425128"/>
          </a:xfrm>
          <a:prstGeom prst="rect">
            <a:avLst/>
          </a:prstGeom>
        </p:spPr>
        <p:txBody>
          <a:bodyPr anchor="t" rtlCol="false" tIns="0" lIns="0" bIns="0" rIns="0">
            <a:spAutoFit/>
          </a:bodyPr>
          <a:lstStyle/>
          <a:p>
            <a:pPr algn="l" marL="582930" indent="-291465" lvl="1">
              <a:lnSpc>
                <a:spcPts val="3496"/>
              </a:lnSpc>
              <a:buAutoNum type="arabicPeriod" startAt="1"/>
            </a:pPr>
            <a:r>
              <a:rPr lang="en-US" b="true" sz="2700">
                <a:solidFill>
                  <a:srgbClr val="000000"/>
                </a:solidFill>
                <a:latin typeface="Calibri (MS) Bold"/>
                <a:ea typeface="Calibri (MS) Bold"/>
                <a:cs typeface="Calibri (MS) Bold"/>
                <a:sym typeface="Calibri (MS) Bold"/>
              </a:rPr>
              <a:t>C</a:t>
            </a:r>
            <a:r>
              <a:rPr lang="en-US" b="true" sz="2700">
                <a:solidFill>
                  <a:srgbClr val="616161"/>
                </a:solidFill>
                <a:latin typeface="Calibri (MS) Bold"/>
                <a:ea typeface="Calibri (MS) Bold"/>
                <a:cs typeface="Calibri (MS) Bold"/>
                <a:sym typeface="Calibri (MS) Bold"/>
              </a:rPr>
              <a:t>rearea de locuri de muncă</a:t>
            </a:r>
          </a:p>
          <a:p>
            <a:pPr algn="l" marL="660082" indent="-330041" lvl="1">
              <a:lnSpc>
                <a:spcPts val="3496"/>
              </a:lnSpc>
            </a:pPr>
            <a:r>
              <a:rPr lang="en-US" sz="2700">
                <a:solidFill>
                  <a:srgbClr val="616161"/>
                </a:solidFill>
                <a:latin typeface="Calibri (MS)"/>
                <a:ea typeface="Calibri (MS)"/>
                <a:cs typeface="Calibri (MS)"/>
                <a:sym typeface="Calibri (MS)"/>
              </a:rPr>
              <a:t>Turismul poate oferi o gamă largă de locuri de muncă pentru oamenii din comunitate. Acestea includ posturi în hoteluri, restaurante, agenții de turism și transporturi. </a:t>
            </a:r>
          </a:p>
          <a:p>
            <a:pPr algn="l">
              <a:lnSpc>
                <a:spcPts val="3496"/>
              </a:lnSpc>
            </a:pPr>
            <a:r>
              <a:rPr lang="en-US" b="true" sz="2700">
                <a:solidFill>
                  <a:srgbClr val="616161"/>
                </a:solidFill>
                <a:latin typeface="Calibri (MS) Bold"/>
                <a:ea typeface="Calibri (MS) Bold"/>
                <a:cs typeface="Calibri (MS) Bold"/>
                <a:sym typeface="Calibri (MS) Bold"/>
              </a:rPr>
              <a:t>     2. Sprijinirea afacerilor locale </a:t>
            </a:r>
          </a:p>
          <a:p>
            <a:pPr algn="l" marL="660082" indent="-330041" lvl="1">
              <a:lnSpc>
                <a:spcPts val="3496"/>
              </a:lnSpc>
            </a:pPr>
            <a:r>
              <a:rPr lang="en-US" sz="2700">
                <a:solidFill>
                  <a:srgbClr val="616161"/>
                </a:solidFill>
                <a:latin typeface="Calibri (MS)"/>
                <a:ea typeface="Calibri (MS)"/>
                <a:cs typeface="Calibri (MS)"/>
                <a:sym typeface="Calibri (MS)"/>
              </a:rPr>
              <a:t>Turiștii cheltuiesc adesea bani pe bunuri și servicii locale, ceea ce ajută afaceri precum magazine, piețe și restaurante să prospere. Atunci când turismul este sustenabil, acesta încurajează vizitatorii să cumpere produse locale și să sprijine meșteșugurile locale, stimulând economia locală.</a:t>
            </a:r>
          </a:p>
        </p:txBody>
      </p:sp>
      <p:grpSp>
        <p:nvGrpSpPr>
          <p:cNvPr name="Group 8" id="8"/>
          <p:cNvGrpSpPr>
            <a:grpSpLocks noChangeAspect="true"/>
          </p:cNvGrpSpPr>
          <p:nvPr/>
        </p:nvGrpSpPr>
        <p:grpSpPr>
          <a:xfrm rot="0">
            <a:off x="12228693" y="1196288"/>
            <a:ext cx="5997882" cy="9090714"/>
            <a:chOff x="0" y="0"/>
            <a:chExt cx="7997176" cy="12120952"/>
          </a:xfrm>
        </p:grpSpPr>
        <p:sp>
          <p:nvSpPr>
            <p:cNvPr name="Freeform 9" id="9"/>
            <p:cNvSpPr/>
            <p:nvPr/>
          </p:nvSpPr>
          <p:spPr>
            <a:xfrm flipH="false" flipV="false" rot="0">
              <a:off x="0" y="0"/>
              <a:ext cx="7997190" cy="12121007"/>
            </a:xfrm>
            <a:custGeom>
              <a:avLst/>
              <a:gdLst/>
              <a:ahLst/>
              <a:cxnLst/>
              <a:rect r="r" b="b" t="t" l="l"/>
              <a:pathLst>
                <a:path h="12121007" w="7997190">
                  <a:moveTo>
                    <a:pt x="0" y="0"/>
                  </a:moveTo>
                  <a:lnTo>
                    <a:pt x="7997190" y="0"/>
                  </a:lnTo>
                  <a:lnTo>
                    <a:pt x="7997190" y="12121007"/>
                  </a:lnTo>
                  <a:lnTo>
                    <a:pt x="0" y="12121007"/>
                  </a:lnTo>
                  <a:lnTo>
                    <a:pt x="0" y="0"/>
                  </a:lnTo>
                  <a:close/>
                </a:path>
              </a:pathLst>
            </a:custGeom>
            <a:blipFill>
              <a:blip r:embed="rId3"/>
              <a:stretch>
                <a:fillRect l="0" t="-58" r="0" b="-58"/>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073824"/>
            <a:chOff x="0" y="0"/>
            <a:chExt cx="23888710" cy="1431766"/>
          </a:xfrm>
        </p:grpSpPr>
        <p:sp>
          <p:nvSpPr>
            <p:cNvPr name="Freeform 5" id="5"/>
            <p:cNvSpPr/>
            <p:nvPr/>
          </p:nvSpPr>
          <p:spPr>
            <a:xfrm flipH="false" flipV="false" rot="0">
              <a:off x="0" y="0"/>
              <a:ext cx="23888709" cy="1431766"/>
            </a:xfrm>
            <a:custGeom>
              <a:avLst/>
              <a:gdLst/>
              <a:ahLst/>
              <a:cxnLst/>
              <a:rect r="r" b="b" t="t" l="l"/>
              <a:pathLst>
                <a:path h="1431766" w="23888709">
                  <a:moveTo>
                    <a:pt x="0" y="0"/>
                  </a:moveTo>
                  <a:lnTo>
                    <a:pt x="23888709" y="0"/>
                  </a:lnTo>
                  <a:lnTo>
                    <a:pt x="23888709" y="1431766"/>
                  </a:lnTo>
                  <a:lnTo>
                    <a:pt x="0" y="1431766"/>
                  </a:lnTo>
                  <a:close/>
                </a:path>
              </a:pathLst>
            </a:custGeom>
            <a:solidFill>
              <a:srgbClr val="000000">
                <a:alpha val="0"/>
              </a:srgbClr>
            </a:solidFill>
          </p:spPr>
        </p:sp>
        <p:sp>
          <p:nvSpPr>
            <p:cNvPr name="TextBox 6" id="6"/>
            <p:cNvSpPr txBox="true"/>
            <p:nvPr/>
          </p:nvSpPr>
          <p:spPr>
            <a:xfrm>
              <a:off x="0" y="-38100"/>
              <a:ext cx="23888710" cy="1469866"/>
            </a:xfrm>
            <a:prstGeom prst="rect">
              <a:avLst/>
            </a:prstGeom>
          </p:spPr>
          <p:txBody>
            <a:bodyPr anchor="ctr" rtlCol="false" tIns="0" lIns="0" bIns="0" rIns="0"/>
            <a:lstStyle/>
            <a:p>
              <a:pPr algn="l" marL="0" indent="0" lvl="0">
                <a:lnSpc>
                  <a:spcPts val="4909"/>
                </a:lnSpc>
              </a:pPr>
              <a:r>
                <a:rPr lang="en-US" sz="4545">
                  <a:solidFill>
                    <a:srgbClr val="F2F2F2"/>
                  </a:solidFill>
                  <a:latin typeface="Calibri (MS)"/>
                  <a:ea typeface="Calibri (MS)"/>
                  <a:cs typeface="Calibri (MS)"/>
                  <a:sym typeface="Calibri (MS)"/>
                </a:rPr>
                <a:t>Turismul sustenabil poate avea un impact major asupra comunităților locale </a:t>
              </a:r>
            </a:p>
          </p:txBody>
        </p:sp>
      </p:grpSp>
      <p:sp>
        <p:nvSpPr>
          <p:cNvPr name="TextBox 7" id="7"/>
          <p:cNvSpPr txBox="true"/>
          <p:nvPr/>
        </p:nvSpPr>
        <p:spPr>
          <a:xfrm rot="0">
            <a:off x="605350" y="1100519"/>
            <a:ext cx="9955750" cy="5252944"/>
          </a:xfrm>
          <a:prstGeom prst="rect">
            <a:avLst/>
          </a:prstGeom>
        </p:spPr>
        <p:txBody>
          <a:bodyPr anchor="t" rtlCol="false" tIns="0" lIns="0" bIns="0" rIns="0">
            <a:spAutoFit/>
          </a:bodyPr>
          <a:lstStyle/>
          <a:p>
            <a:pPr algn="just" marL="0" indent="0" lvl="0">
              <a:lnSpc>
                <a:spcPts val="4860"/>
              </a:lnSpc>
            </a:pPr>
          </a:p>
          <a:p>
            <a:pPr algn="just" marL="0" indent="0" lvl="0">
              <a:lnSpc>
                <a:spcPts val="4860"/>
              </a:lnSpc>
            </a:pPr>
          </a:p>
          <a:p>
            <a:pPr algn="l" marL="0" indent="0" lvl="0">
              <a:lnSpc>
                <a:spcPts val="3496"/>
              </a:lnSpc>
            </a:pPr>
            <a:r>
              <a:rPr lang="en-US" b="true" sz="2700">
                <a:solidFill>
                  <a:srgbClr val="616161"/>
                </a:solidFill>
                <a:latin typeface="Calibri (MS) Bold"/>
                <a:ea typeface="Calibri (MS) Bold"/>
                <a:cs typeface="Calibri (MS) Bold"/>
                <a:sym typeface="Calibri (MS) Bold"/>
              </a:rPr>
              <a:t>3. Îmbunătățirea infrastructurii</a:t>
            </a:r>
          </a:p>
          <a:p>
            <a:pPr algn="l" marL="0" indent="0" lvl="0">
              <a:lnSpc>
                <a:spcPts val="3496"/>
              </a:lnSpc>
            </a:pPr>
            <a:r>
              <a:rPr lang="en-US" sz="2700">
                <a:solidFill>
                  <a:srgbClr val="616161"/>
                </a:solidFill>
                <a:latin typeface="Calibri (MS)"/>
                <a:ea typeface="Calibri (MS)"/>
                <a:cs typeface="Calibri (MS)"/>
                <a:sym typeface="Calibri (MS)"/>
              </a:rPr>
              <a:t>Turismul poate duce la îmbunătățiri ale infrastructurii, cum ar fi drumuri mai bune, transport public mai bun și facilități mai bune. Acest lucru face zona mai atractivă pentru vizitatori și aduce beneficii locuitorilor locali prin îmbunătățirea calității vieții lor.</a:t>
            </a:r>
          </a:p>
          <a:p>
            <a:pPr algn="l" marL="0" indent="0" lvl="0">
              <a:lnSpc>
                <a:spcPts val="3496"/>
              </a:lnSpc>
            </a:pPr>
            <a:r>
              <a:rPr lang="en-US" b="true" sz="2700">
                <a:solidFill>
                  <a:srgbClr val="616161"/>
                </a:solidFill>
                <a:latin typeface="Calibri (MS) Bold"/>
                <a:ea typeface="Calibri (MS) Bold"/>
                <a:cs typeface="Calibri (MS) Bold"/>
                <a:sym typeface="Calibri (MS) Bold"/>
              </a:rPr>
              <a:t>4. Schimb cultural și conservare</a:t>
            </a:r>
          </a:p>
          <a:p>
            <a:pPr algn="l" marL="0" indent="0" lvl="0">
              <a:lnSpc>
                <a:spcPts val="3496"/>
              </a:lnSpc>
            </a:pPr>
            <a:r>
              <a:rPr lang="en-US" sz="2700">
                <a:solidFill>
                  <a:srgbClr val="616161"/>
                </a:solidFill>
                <a:latin typeface="Calibri (MS)"/>
                <a:ea typeface="Calibri (MS)"/>
                <a:cs typeface="Calibri (MS)"/>
                <a:sym typeface="Calibri (MS)"/>
              </a:rPr>
              <a:t>Turismul durabil promovează schimbul cultural și ajută la conservarea tradițiilor și patrimoniului local. Prin respectarea și valorizarea culturilor locale, turismul poate contribui la mândria și continuitatea culturală.</a:t>
            </a:r>
          </a:p>
        </p:txBody>
      </p:sp>
      <p:grpSp>
        <p:nvGrpSpPr>
          <p:cNvPr name="Group 8" id="8"/>
          <p:cNvGrpSpPr>
            <a:grpSpLocks noChangeAspect="true"/>
          </p:cNvGrpSpPr>
          <p:nvPr/>
        </p:nvGrpSpPr>
        <p:grpSpPr>
          <a:xfrm rot="0">
            <a:off x="12228693" y="1243233"/>
            <a:ext cx="5997882" cy="8996823"/>
            <a:chOff x="0" y="0"/>
            <a:chExt cx="7997176" cy="11995764"/>
          </a:xfrm>
        </p:grpSpPr>
        <p:sp>
          <p:nvSpPr>
            <p:cNvPr name="Freeform 9" id="9"/>
            <p:cNvSpPr/>
            <p:nvPr/>
          </p:nvSpPr>
          <p:spPr>
            <a:xfrm flipH="false" flipV="false" rot="0">
              <a:off x="0" y="0"/>
              <a:ext cx="7997190" cy="11995785"/>
            </a:xfrm>
            <a:custGeom>
              <a:avLst/>
              <a:gdLst/>
              <a:ahLst/>
              <a:cxnLst/>
              <a:rect r="r" b="b" t="t" l="l"/>
              <a:pathLst>
                <a:path h="11995785" w="7997190">
                  <a:moveTo>
                    <a:pt x="0" y="0"/>
                  </a:moveTo>
                  <a:lnTo>
                    <a:pt x="7997190" y="0"/>
                  </a:lnTo>
                  <a:lnTo>
                    <a:pt x="7997190" y="11995785"/>
                  </a:lnTo>
                  <a:lnTo>
                    <a:pt x="0" y="11995785"/>
                  </a:lnTo>
                  <a:lnTo>
                    <a:pt x="0" y="0"/>
                  </a:lnTo>
                  <a:close/>
                </a:path>
              </a:pathLst>
            </a:custGeom>
            <a:blipFill>
              <a:blip r:embed="rId3"/>
              <a:stretch>
                <a:fillRect l="0" t="0" r="0"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Modele de afaceri sustenabile în turism</a:t>
              </a:r>
            </a:p>
          </p:txBody>
        </p:sp>
      </p:grpSp>
      <p:sp>
        <p:nvSpPr>
          <p:cNvPr name="TextBox 7" id="7"/>
          <p:cNvSpPr txBox="true"/>
          <p:nvPr/>
        </p:nvSpPr>
        <p:spPr>
          <a:xfrm rot="0">
            <a:off x="192663" y="2134937"/>
            <a:ext cx="8436550" cy="6577203"/>
          </a:xfrm>
          <a:prstGeom prst="rect">
            <a:avLst/>
          </a:prstGeom>
        </p:spPr>
        <p:txBody>
          <a:bodyPr anchor="t" rtlCol="false" tIns="0" lIns="0" bIns="0" rIns="0">
            <a:spAutoFit/>
          </a:bodyPr>
          <a:lstStyle/>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Responsabilitate pentru mediu </a:t>
            </a:r>
          </a:p>
          <a:p>
            <a:pPr algn="l" marL="726756" indent="-363378" lvl="1">
              <a:lnSpc>
                <a:spcPts val="3726"/>
              </a:lnSpc>
            </a:pPr>
            <a:r>
              <a:rPr lang="en-US" sz="2700">
                <a:solidFill>
                  <a:srgbClr val="616161"/>
                </a:solidFill>
                <a:latin typeface="Calibri (MS)"/>
                <a:ea typeface="Calibri (MS)"/>
                <a:cs typeface="Calibri (MS)"/>
                <a:sym typeface="Calibri (MS)"/>
              </a:rPr>
              <a:t>→ Implementând practici care conservă resursele și reduc poluarea.</a:t>
            </a:r>
          </a:p>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Implicarea comunității </a:t>
            </a:r>
          </a:p>
          <a:p>
            <a:pPr algn="l" marL="726756" indent="-363378" lvl="1">
              <a:lnSpc>
                <a:spcPts val="3726"/>
              </a:lnSpc>
            </a:pPr>
            <a:r>
              <a:rPr lang="en-US" sz="2700">
                <a:solidFill>
                  <a:srgbClr val="616161"/>
                </a:solidFill>
                <a:latin typeface="Calibri (MS)"/>
                <a:ea typeface="Calibri (MS)"/>
                <a:cs typeface="Calibri (MS)"/>
                <a:sym typeface="Calibri (MS)"/>
              </a:rPr>
              <a:t>→ Implicând comunitățile locale în operațiuni și în procesul decizional.</a:t>
            </a:r>
          </a:p>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Sensibilitate culturală </a:t>
            </a:r>
          </a:p>
          <a:p>
            <a:pPr algn="l" marL="726756" indent="-363378" lvl="1">
              <a:lnSpc>
                <a:spcPts val="3726"/>
              </a:lnSpc>
            </a:pPr>
            <a:r>
              <a:rPr lang="en-US" sz="2700">
                <a:solidFill>
                  <a:srgbClr val="616161"/>
                </a:solidFill>
                <a:latin typeface="Calibri (MS)"/>
                <a:ea typeface="Calibri (MS)"/>
                <a:cs typeface="Calibri (MS)"/>
                <a:sym typeface="Calibri (MS)"/>
              </a:rPr>
              <a:t>→ Promovați și respectați culturile și tradițiile locale.</a:t>
            </a:r>
          </a:p>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Echitate economică </a:t>
            </a:r>
          </a:p>
          <a:p>
            <a:pPr algn="l" marL="726756" indent="-363378" lvl="1">
              <a:lnSpc>
                <a:spcPts val="3726"/>
              </a:lnSpc>
            </a:pPr>
            <a:r>
              <a:rPr lang="en-US" sz="2700">
                <a:solidFill>
                  <a:srgbClr val="616161"/>
                </a:solidFill>
                <a:latin typeface="Calibri (MS)"/>
                <a:ea typeface="Calibri (MS)"/>
                <a:cs typeface="Calibri (MS)"/>
                <a:sym typeface="Calibri (MS)"/>
              </a:rPr>
              <a:t>→ Asigurarea unei distribuții echitabile a beneficiilor economice.</a:t>
            </a:r>
          </a:p>
        </p:txBody>
      </p:sp>
      <p:grpSp>
        <p:nvGrpSpPr>
          <p:cNvPr name="Group 8" id="8"/>
          <p:cNvGrpSpPr/>
          <p:nvPr/>
        </p:nvGrpSpPr>
        <p:grpSpPr>
          <a:xfrm rot="0">
            <a:off x="146952" y="1282005"/>
            <a:ext cx="17916532" cy="826296"/>
            <a:chOff x="0" y="0"/>
            <a:chExt cx="23888710" cy="1101728"/>
          </a:xfrm>
        </p:grpSpPr>
        <p:sp>
          <p:nvSpPr>
            <p:cNvPr name="Freeform 9" id="9"/>
            <p:cNvSpPr/>
            <p:nvPr/>
          </p:nvSpPr>
          <p:spPr>
            <a:xfrm flipH="false" flipV="false" rot="0">
              <a:off x="0" y="0"/>
              <a:ext cx="23888709" cy="1101728"/>
            </a:xfrm>
            <a:custGeom>
              <a:avLst/>
              <a:gdLst/>
              <a:ahLst/>
              <a:cxnLst/>
              <a:rect r="r" b="b" t="t" l="l"/>
              <a:pathLst>
                <a:path h="1101728" w="23888709">
                  <a:moveTo>
                    <a:pt x="0" y="0"/>
                  </a:moveTo>
                  <a:lnTo>
                    <a:pt x="23888709" y="0"/>
                  </a:lnTo>
                  <a:lnTo>
                    <a:pt x="23888709" y="1101728"/>
                  </a:lnTo>
                  <a:lnTo>
                    <a:pt x="0" y="1101728"/>
                  </a:lnTo>
                  <a:close/>
                </a:path>
              </a:pathLst>
            </a:custGeom>
            <a:solidFill>
              <a:srgbClr val="000000">
                <a:alpha val="0"/>
              </a:srgbClr>
            </a:solidFill>
          </p:spPr>
        </p:sp>
        <p:sp>
          <p:nvSpPr>
            <p:cNvPr name="TextBox 10" id="10"/>
            <p:cNvSpPr txBox="true"/>
            <p:nvPr/>
          </p:nvSpPr>
          <p:spPr>
            <a:xfrm>
              <a:off x="0" y="-19050"/>
              <a:ext cx="23888710" cy="1120778"/>
            </a:xfrm>
            <a:prstGeom prst="rect">
              <a:avLst/>
            </a:prstGeom>
          </p:spPr>
          <p:txBody>
            <a:bodyPr anchor="ctr" rtlCol="false" tIns="0" lIns="0" bIns="0" rIns="0"/>
            <a:lstStyle/>
            <a:p>
              <a:pPr algn="just" marL="0" indent="0" lvl="0">
                <a:lnSpc>
                  <a:spcPts val="3888"/>
                </a:lnSpc>
              </a:pPr>
              <a:r>
                <a:rPr lang="en-US" b="true" sz="3600">
                  <a:solidFill>
                    <a:srgbClr val="A56793"/>
                  </a:solidFill>
                  <a:latin typeface="Calibri (MS) Bold"/>
                  <a:ea typeface="Calibri (MS) Bold"/>
                  <a:cs typeface="Calibri (MS) Bold"/>
                  <a:sym typeface="Calibri (MS) Bold"/>
                </a:rPr>
                <a:t>Caracteristici cheie</a:t>
              </a:r>
            </a:p>
          </p:txBody>
        </p:sp>
      </p:grpSp>
      <p:grpSp>
        <p:nvGrpSpPr>
          <p:cNvPr name="Group 11" id="11"/>
          <p:cNvGrpSpPr>
            <a:grpSpLocks noChangeAspect="true"/>
          </p:cNvGrpSpPr>
          <p:nvPr/>
        </p:nvGrpSpPr>
        <p:grpSpPr>
          <a:xfrm rot="0">
            <a:off x="9201375" y="1610438"/>
            <a:ext cx="8601075" cy="7900988"/>
            <a:chOff x="0" y="0"/>
            <a:chExt cx="11468100" cy="10534650"/>
          </a:xfrm>
        </p:grpSpPr>
        <p:sp>
          <p:nvSpPr>
            <p:cNvPr name="Freeform 12" id="12"/>
            <p:cNvSpPr/>
            <p:nvPr/>
          </p:nvSpPr>
          <p:spPr>
            <a:xfrm flipH="false" flipV="false" rot="0">
              <a:off x="0" y="0"/>
              <a:ext cx="11468100" cy="10534650"/>
            </a:xfrm>
            <a:custGeom>
              <a:avLst/>
              <a:gdLst/>
              <a:ahLst/>
              <a:cxnLst/>
              <a:rect r="r" b="b" t="t" l="l"/>
              <a:pathLst>
                <a:path h="10534650" w="11468100">
                  <a:moveTo>
                    <a:pt x="0" y="0"/>
                  </a:moveTo>
                  <a:lnTo>
                    <a:pt x="11468100" y="0"/>
                  </a:lnTo>
                  <a:lnTo>
                    <a:pt x="11468100" y="10534650"/>
                  </a:lnTo>
                  <a:lnTo>
                    <a:pt x="0" y="10534650"/>
                  </a:lnTo>
                  <a:lnTo>
                    <a:pt x="0" y="0"/>
                  </a:lnTo>
                  <a:close/>
                </a:path>
              </a:pathLst>
            </a:custGeom>
            <a:blipFill>
              <a:blip r:embed="rId3"/>
              <a:stretch>
                <a:fillRect l="0" t="-34" r="0" b="-34"/>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DAGv1jzRQg8</dc:identifier>
  <dcterms:modified xsi:type="dcterms:W3CDTF">2011-08-01T06:04:30Z</dcterms:modified>
  <cp:revision>1</cp:revision>
  <dc:title>Copy of Module 1_Sub module 2.pptx</dc:title>
</cp:coreProperties>
</file>